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handoutMasterIdLst>
    <p:handoutMasterId r:id="rId55"/>
  </p:handoutMasterIdLst>
  <p:sldIdLst>
    <p:sldId id="299" r:id="rId2"/>
    <p:sldId id="310" r:id="rId3"/>
    <p:sldId id="311" r:id="rId4"/>
    <p:sldId id="357" r:id="rId5"/>
    <p:sldId id="309" r:id="rId6"/>
    <p:sldId id="313" r:id="rId7"/>
    <p:sldId id="301" r:id="rId8"/>
    <p:sldId id="312" r:id="rId9"/>
    <p:sldId id="334" r:id="rId10"/>
    <p:sldId id="335" r:id="rId11"/>
    <p:sldId id="336" r:id="rId12"/>
    <p:sldId id="337" r:id="rId13"/>
    <p:sldId id="338" r:id="rId14"/>
    <p:sldId id="339" r:id="rId15"/>
    <p:sldId id="340" r:id="rId16"/>
    <p:sldId id="341" r:id="rId17"/>
    <p:sldId id="342" r:id="rId18"/>
    <p:sldId id="308" r:id="rId19"/>
    <p:sldId id="343" r:id="rId20"/>
    <p:sldId id="344" r:id="rId21"/>
    <p:sldId id="303"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314" r:id="rId35"/>
    <p:sldId id="315" r:id="rId36"/>
    <p:sldId id="316" r:id="rId37"/>
    <p:sldId id="317" r:id="rId38"/>
    <p:sldId id="318" r:id="rId39"/>
    <p:sldId id="319" r:id="rId40"/>
    <p:sldId id="321" r:id="rId41"/>
    <p:sldId id="322" r:id="rId42"/>
    <p:sldId id="323" r:id="rId43"/>
    <p:sldId id="324" r:id="rId44"/>
    <p:sldId id="326" r:id="rId45"/>
    <p:sldId id="327" r:id="rId46"/>
    <p:sldId id="328" r:id="rId47"/>
    <p:sldId id="307" r:id="rId48"/>
    <p:sldId id="330" r:id="rId49"/>
    <p:sldId id="331" r:id="rId50"/>
    <p:sldId id="332" r:id="rId51"/>
    <p:sldId id="333" r:id="rId52"/>
    <p:sldId id="297" r:id="rId53"/>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D8F5D8E-FF74-704C-8E35-095B87FC7E92}">
          <p14:sldIdLst>
            <p14:sldId id="299"/>
            <p14:sldId id="310"/>
            <p14:sldId id="311"/>
            <p14:sldId id="357"/>
          </p14:sldIdLst>
        </p14:section>
        <p14:section name="精读" id="{F7A68773-47D1-C74A-BF99-3AA19B4C4EA5}">
          <p14:sldIdLst>
            <p14:sldId id="309"/>
            <p14:sldId id="313"/>
            <p14:sldId id="301"/>
            <p14:sldId id="312"/>
            <p14:sldId id="334"/>
            <p14:sldId id="335"/>
            <p14:sldId id="336"/>
            <p14:sldId id="337"/>
            <p14:sldId id="338"/>
            <p14:sldId id="339"/>
            <p14:sldId id="340"/>
            <p14:sldId id="341"/>
            <p14:sldId id="342"/>
            <p14:sldId id="308"/>
            <p14:sldId id="343"/>
            <p14:sldId id="344"/>
            <p14:sldId id="303"/>
            <p14:sldId id="345"/>
            <p14:sldId id="346"/>
            <p14:sldId id="347"/>
            <p14:sldId id="348"/>
            <p14:sldId id="349"/>
            <p14:sldId id="350"/>
            <p14:sldId id="351"/>
            <p14:sldId id="352"/>
            <p14:sldId id="353"/>
            <p14:sldId id="354"/>
            <p14:sldId id="355"/>
            <p14:sldId id="356"/>
          </p14:sldIdLst>
        </p14:section>
        <p14:section name="预览" id="{623DFB9F-5677-B849-8A7C-CCF9825CA2CF}">
          <p14:sldIdLst>
            <p14:sldId id="314"/>
            <p14:sldId id="315"/>
            <p14:sldId id="316"/>
            <p14:sldId id="317"/>
            <p14:sldId id="318"/>
            <p14:sldId id="319"/>
            <p14:sldId id="321"/>
            <p14:sldId id="322"/>
            <p14:sldId id="323"/>
            <p14:sldId id="324"/>
            <p14:sldId id="326"/>
            <p14:sldId id="327"/>
            <p14:sldId id="328"/>
            <p14:sldId id="307"/>
            <p14:sldId id="330"/>
            <p14:sldId id="331"/>
            <p14:sldId id="332"/>
            <p14:sldId id="333"/>
            <p14:sldId id="297"/>
          </p14:sldIdLst>
        </p14:section>
      </p14:sectionLst>
    </p:ext>
    <p:ext uri="{EFAFB233-063F-42B5-8137-9DF3F51BA10A}">
      <p15:sldGuideLst xmlns:p15="http://schemas.microsoft.com/office/powerpoint/2012/main">
        <p15:guide id="1" orient="horz" pos="2136">
          <p15:clr>
            <a:srgbClr val="A4A3A4"/>
          </p15:clr>
        </p15:guide>
        <p15:guide id="2" pos="37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58A0"/>
    <a:srgbClr val="F5F5F5"/>
    <a:srgbClr val="E0E0E0"/>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4" autoAdjust="0"/>
    <p:restoredTop sz="75692"/>
  </p:normalViewPr>
  <p:slideViewPr>
    <p:cSldViewPr snapToGrid="0" snapToObjects="1">
      <p:cViewPr varScale="1">
        <p:scale>
          <a:sx n="83" d="100"/>
          <a:sy n="83" d="100"/>
        </p:scale>
        <p:origin x="1992" y="200"/>
      </p:cViewPr>
      <p:guideLst>
        <p:guide orient="horz" pos="2136"/>
        <p:guide pos="3780"/>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84" d="100"/>
          <a:sy n="84" d="100"/>
        </p:scale>
        <p:origin x="297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CF2923-B800-461F-8F7D-8C392171B0A4}" type="datetimeFigureOut">
              <a:rPr lang="zh-CN" altLang="en-US" smtClean="0"/>
              <a:t>2022/6/28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5C4B1-2967-4AA4-9EDB-0B16A2B071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大家好，我叫陈若愚，今天我汇报的题目是</a:t>
            </a:r>
            <a:r>
              <a:rPr lang="en-US" altLang="zh-CN" dirty="0" err="1">
                <a:latin typeface="Times New Roman" panose="02020603050405020304" pitchFamily="18" charset="0"/>
                <a:cs typeface="Times New Roman" panose="02020603050405020304" pitchFamily="18" charset="0"/>
              </a:rPr>
              <a:t>DeepFake</a:t>
            </a:r>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69283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716629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966154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即插即用，泛化性强</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269571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6052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964561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err="1">
                <a:solidFill>
                  <a:schemeClr val="tx1"/>
                </a:solidFill>
                <a:effectLst/>
                <a:latin typeface="+mn-lt"/>
                <a:ea typeface="+mn-ea"/>
                <a:cs typeface="+mn-cs"/>
              </a:rPr>
              <a:t>DeepFake</a:t>
            </a:r>
            <a:r>
              <a:rPr lang="en" altLang="zh-CN" sz="1200" b="0" i="0" u="none" strike="noStrike" kern="1200" dirty="0">
                <a:solidFill>
                  <a:schemeClr val="tx1"/>
                </a:solidFill>
                <a:effectLst/>
                <a:latin typeface="+mn-lt"/>
                <a:ea typeface="+mn-ea"/>
                <a:cs typeface="+mn-cs"/>
              </a:rPr>
              <a:t> Disrupter</a:t>
            </a:r>
            <a:r>
              <a:rPr lang="zh-CN" altLang="en-US" sz="1200" b="0" i="0" u="none" strike="noStrike" kern="1200" dirty="0">
                <a:solidFill>
                  <a:schemeClr val="tx1"/>
                </a:solidFill>
                <a:effectLst/>
                <a:latin typeface="+mn-lt"/>
                <a:ea typeface="+mn-ea"/>
                <a:cs typeface="+mn-cs"/>
              </a:rPr>
              <a:t>是一种扰动生成器，以真实图像为输入，输出人类难以察觉的扰动，从而使</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模型生成的数据通过</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检测器和人眼识别为假数据</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442028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用身份一致性</a:t>
            </a:r>
            <a:r>
              <a:rPr lang="en-US" altLang="zh-CN" sz="1200" b="1" dirty="0">
                <a:latin typeface="Times New Roman" panose="02020603050405020304" pitchFamily="18" charset="0"/>
                <a:cs typeface="Times New Roman" panose="02020603050405020304" pitchFamily="18" charset="0"/>
              </a:rPr>
              <a:t>Transformer</a:t>
            </a:r>
            <a:r>
              <a:rPr lang="zh-CN" altLang="en-US" sz="1200" b="0" i="0" u="none" strike="noStrike" kern="1200" dirty="0">
                <a:solidFill>
                  <a:schemeClr val="tx1"/>
                </a:solidFill>
                <a:effectLst/>
                <a:latin typeface="+mn-lt"/>
                <a:ea typeface="+mn-ea"/>
                <a:cs typeface="+mn-cs"/>
              </a:rPr>
              <a:t>保护名人免受</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的影响</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希望通过大量使用有语义意义的身份信息，使深度假检测的鲁棒性显著提高。</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928435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张假脸</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第</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排</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和真脸</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第</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排</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及其身份一致性得分</a:t>
            </a:r>
            <a:r>
              <a:rPr lang="en" altLang="zh-CN" sz="1200" b="0" i="0" u="none" strike="noStrike" kern="1200" dirty="0">
                <a:solidFill>
                  <a:schemeClr val="tx1"/>
                </a:solidFill>
                <a:effectLst/>
                <a:latin typeface="+mn-lt"/>
                <a:ea typeface="+mn-ea"/>
                <a:cs typeface="+mn-cs"/>
              </a:rPr>
              <a:t>ICT</a:t>
            </a:r>
            <a:r>
              <a:rPr lang="zh-CN" altLang="en-US" sz="1200" b="0" i="0" u="none" strike="noStrike" kern="1200" dirty="0">
                <a:solidFill>
                  <a:schemeClr val="tx1"/>
                </a:solidFill>
                <a:effectLst/>
                <a:latin typeface="+mn-lt"/>
                <a:ea typeface="+mn-ea"/>
                <a:cs typeface="+mn-cs"/>
              </a:rPr>
              <a:t>得分越高，两个人内部脸和外部脸出现的可能性越大，即</a:t>
            </a:r>
            <a:r>
              <a:rPr lang="en" altLang="zh-CN" sz="1200" b="0" i="0" u="none" strike="noStrike" kern="1200" dirty="0" err="1">
                <a:solidFill>
                  <a:schemeClr val="tx1"/>
                </a:solidFill>
                <a:effectLst/>
                <a:latin typeface="+mn-lt"/>
                <a:ea typeface="+mn-ea"/>
                <a:cs typeface="+mn-cs"/>
              </a:rPr>
              <a:t>DeepFake</a:t>
            </a:r>
            <a:r>
              <a:rPr lang="en" altLang="zh-CN" sz="1200" b="0" i="0" u="none" strike="noStrike" kern="1200" dirty="0">
                <a:solidFill>
                  <a:schemeClr val="tx1"/>
                </a:solidFill>
                <a:effectLst/>
                <a:latin typeface="+mn-lt"/>
                <a:ea typeface="+mn-ea"/>
                <a:cs typeface="+mn-cs"/>
              </a:rPr>
              <a:t> face</a:t>
            </a:r>
            <a:r>
              <a:rPr lang="zh-CN" altLang="en"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478185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其关键思想是检测嫌疑人图像中的身份一致性，即内部人脸和外部人脸是否属于同一个人。</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77348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你见过奥巴马骂唐纳德</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特朗普是“彻头彻尾的白痴”吗</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答案是肯定的，你见过</a:t>
            </a:r>
            <a:r>
              <a:rPr lang="en" altLang="zh-CN" sz="1200" b="0" i="0" u="none" strike="noStrike" kern="1200" dirty="0">
                <a:solidFill>
                  <a:schemeClr val="tx1"/>
                </a:solidFill>
                <a:effectLst/>
                <a:latin typeface="+mn-lt"/>
                <a:ea typeface="+mn-ea"/>
                <a:cs typeface="+mn-cs"/>
              </a:rPr>
              <a:t>deepfake</a:t>
            </a:r>
            <a:r>
              <a:rPr lang="zh-CN" altLang="en"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是</a:t>
            </a:r>
            <a:r>
              <a:rPr lang="en-US" altLang="zh-CN" sz="1200" b="0" i="0" u="none" strike="noStrike" kern="1200" dirty="0">
                <a:solidFill>
                  <a:schemeClr val="tx1"/>
                </a:solidFill>
                <a:effectLst/>
                <a:latin typeface="+mn-lt"/>
                <a:ea typeface="+mn-ea"/>
                <a:cs typeface="+mn-cs"/>
              </a:rPr>
              <a:t>21</a:t>
            </a:r>
            <a:r>
              <a:rPr lang="zh-CN" altLang="en-US" sz="1200" b="0" i="0" u="none" strike="noStrike" kern="1200" dirty="0">
                <a:solidFill>
                  <a:schemeClr val="tx1"/>
                </a:solidFill>
                <a:effectLst/>
                <a:latin typeface="+mn-lt"/>
                <a:ea typeface="+mn-ea"/>
                <a:cs typeface="+mn-cs"/>
              </a:rPr>
              <a:t>世纪对</a:t>
            </a:r>
            <a:r>
              <a:rPr lang="en" altLang="zh-CN" sz="1200" b="0" i="0" u="none" strike="noStrike" kern="1200" dirty="0">
                <a:solidFill>
                  <a:schemeClr val="tx1"/>
                </a:solidFill>
                <a:effectLst/>
                <a:latin typeface="+mn-lt"/>
                <a:ea typeface="+mn-ea"/>
                <a:cs typeface="+mn-cs"/>
              </a:rPr>
              <a:t>photoshop</a:t>
            </a:r>
            <a:r>
              <a:rPr lang="zh-CN" altLang="en-US" sz="1200" b="0" i="0" u="none" strike="noStrike" kern="1200" dirty="0">
                <a:solidFill>
                  <a:schemeClr val="tx1"/>
                </a:solidFill>
                <a:effectLst/>
                <a:latin typeface="+mn-lt"/>
                <a:ea typeface="+mn-ea"/>
                <a:cs typeface="+mn-cs"/>
              </a:rPr>
              <a:t>的回应，它使用一种被称为深度学习的人工智能形式来制作假事件的图像，因此得名</a:t>
            </a:r>
            <a:r>
              <a:rPr lang="en" altLang="zh-CN" sz="1200" b="0" i="0" u="none" strike="noStrike" kern="1200" dirty="0">
                <a:solidFill>
                  <a:schemeClr val="tx1"/>
                </a:solidFill>
                <a:effectLst/>
                <a:latin typeface="+mn-lt"/>
                <a:ea typeface="+mn-ea"/>
                <a:cs typeface="+mn-cs"/>
              </a:rPr>
              <a:t>deepfake</a:t>
            </a:r>
            <a:r>
              <a:rPr lang="zh-CN" altLang="en"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372579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内部身份和外部身份可以通过统一的模型同时学习，而不是采用两个单独的人脸识别模型，每个模型对两个身份中的一个负责。</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58393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在我们的实验中，我们只在训练中使用这种交换的面孔。</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705209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在我们的实验中，我们只在训练中使用这种交换的面孔。</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333081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在我们的实验中，我们只在训练中使用这种交换的面孔。</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934667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在我们的实验中，我们只在训练中使用这种交换的面孔。</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681291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235982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380711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535579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4047431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179003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第一篇提出了一个大规模</a:t>
            </a:r>
            <a:r>
              <a:rPr kumimoji="1" lang="en" altLang="zh-CN" dirty="0"/>
              <a:t>deepfake</a:t>
            </a:r>
            <a:r>
              <a:rPr kumimoji="1" lang="zh-CN" altLang="en-US" dirty="0"/>
              <a:t>数据集</a:t>
            </a:r>
            <a:r>
              <a:rPr kumimoji="1" lang="en" altLang="zh-CN" dirty="0"/>
              <a:t>Celeb-DF</a:t>
            </a:r>
          </a:p>
          <a:p>
            <a:r>
              <a:rPr kumimoji="1" lang="zh-CN" altLang="en-US" dirty="0"/>
              <a:t>第二篇设计了一个双分支结构来提取丰富特征，并通过设计损失函数学习到了一个更具有区分性的嵌入空间</a:t>
            </a:r>
          </a:p>
          <a:p>
            <a:r>
              <a:rPr kumimoji="1" lang="zh-CN" altLang="en-US" dirty="0"/>
              <a:t>第三篇设计了一种针对取证模型的对抗样本制作方法</a:t>
            </a:r>
          </a:p>
          <a:p>
            <a:r>
              <a:rPr kumimoji="1" lang="zh-CN" altLang="en-US" dirty="0"/>
              <a:t>第四篇证明了人工指纹可以从训练数据迁移到生成模型中，并出现在所有伪造数据中，通过人工指纹可以对</a:t>
            </a:r>
            <a:r>
              <a:rPr kumimoji="1" lang="en" altLang="zh-CN" dirty="0"/>
              <a:t>deepfake</a:t>
            </a:r>
            <a:r>
              <a:rPr kumimoji="1" lang="zh-CN" altLang="en-US" dirty="0"/>
              <a:t>进行检测和溯源</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837870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087203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184803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109759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提出了一个大规模</a:t>
            </a:r>
            <a:r>
              <a:rPr kumimoji="1" lang="en" altLang="zh-CN" dirty="0"/>
              <a:t>deepfake</a:t>
            </a:r>
            <a:r>
              <a:rPr kumimoji="1" lang="zh-CN" altLang="en-US" dirty="0"/>
              <a:t>数据集</a:t>
            </a:r>
            <a:r>
              <a:rPr kumimoji="1" lang="en" altLang="zh-CN" dirty="0"/>
              <a:t>Celeb-DF</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814068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Motivation:</a:t>
            </a:r>
          </a:p>
          <a:p>
            <a:pPr marL="228600" indent="-228600">
              <a:buAutoNum type="arabicPeriod"/>
            </a:pPr>
            <a:r>
              <a:rPr kumimoji="1" lang="en-US" altLang="zh-CN" dirty="0"/>
              <a:t>DeepFake</a:t>
            </a:r>
            <a:r>
              <a:rPr kumimoji="1" lang="zh-CN" altLang="en-US" dirty="0"/>
              <a:t>的发展已经严重影响到了社会的公序良俗，所以很多研究人员着手于检测伪造人脸，而伪造检测算法的研究和评估需要大规模的数据集。</a:t>
            </a:r>
            <a:endParaRPr kumimoji="1" lang="en-US" altLang="zh-CN" dirty="0"/>
          </a:p>
          <a:p>
            <a:pPr marL="228600" indent="-228600">
              <a:buAutoNum type="arabicPeriod"/>
            </a:pPr>
            <a:r>
              <a:rPr kumimoji="1" lang="zh-CN" altLang="en-US" dirty="0"/>
              <a:t>现有的</a:t>
            </a:r>
            <a:r>
              <a:rPr kumimoji="1" lang="en-US" altLang="zh-CN" dirty="0"/>
              <a:t>DeepFake</a:t>
            </a:r>
            <a:r>
              <a:rPr kumimoji="1" lang="zh-CN" altLang="en-US" dirty="0"/>
              <a:t>数据集存在质量低的问题，如有明显的伪影和拼接面，下图是选自</a:t>
            </a:r>
            <a:r>
              <a:rPr kumimoji="1" lang="en-US" altLang="zh-CN" dirty="0"/>
              <a:t>UADFA</a:t>
            </a:r>
            <a:r>
              <a:rPr kumimoji="1" lang="zh-CN" altLang="en-US" dirty="0"/>
              <a:t>数据集的示例，这些伪造很容易被检测，和现实中互联网上传播的伪造视频相比有着明显的差距。</a:t>
            </a:r>
            <a:endParaRPr kumimoji="1" lang="en-US" altLang="zh-CN" dirty="0"/>
          </a:p>
          <a:p>
            <a:pPr marL="0" indent="0">
              <a:buNone/>
            </a:pPr>
            <a:r>
              <a:rPr kumimoji="1" lang="en-US" altLang="zh-CN" dirty="0"/>
              <a:t>Contribution</a:t>
            </a:r>
            <a:r>
              <a:rPr kumimoji="1" lang="zh-CN" altLang="en-US" dirty="0"/>
              <a:t>：</a:t>
            </a:r>
            <a:endParaRPr kumimoji="1" lang="en-US" altLang="zh-CN" dirty="0"/>
          </a:p>
          <a:p>
            <a:pPr marL="0" indent="0">
              <a:buNone/>
            </a:pPr>
            <a:r>
              <a:rPr kumimoji="1" lang="zh-CN" altLang="en-US" dirty="0"/>
              <a:t>提供了一个大规模有挑战性的深度伪造视频数据集，</a:t>
            </a:r>
            <a:r>
              <a:rPr kumimoji="1" lang="en-US" altLang="zh-CN" dirty="0"/>
              <a:t>Celeb-DF</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64395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首先介绍</a:t>
            </a:r>
            <a:r>
              <a:rPr kumimoji="1" lang="en-US" altLang="zh-CN" dirty="0"/>
              <a:t>DeepFake</a:t>
            </a:r>
            <a:r>
              <a:rPr kumimoji="1" lang="zh-CN" altLang="en-US" dirty="0"/>
              <a:t>中经典的自编码器模型</a:t>
            </a:r>
            <a:r>
              <a:rPr kumimoji="1" lang="en-US" altLang="zh-CN" dirty="0"/>
              <a:t>(Auto-encoder)</a:t>
            </a:r>
            <a:r>
              <a:rPr kumimoji="1" lang="zh-CN" altLang="en-US" dirty="0"/>
              <a:t>，本文使用的伪造方法是基于此方法改进得到的。图</a:t>
            </a:r>
            <a:r>
              <a:rPr kumimoji="1" lang="en-US" altLang="zh-CN" dirty="0"/>
              <a:t>3</a:t>
            </a:r>
            <a:r>
              <a:rPr kumimoji="1" lang="zh-CN" altLang="en-US" dirty="0"/>
              <a:t>左边这部分是人脸替换的整个流程，首先对原图像中的人脸进行定位，标定</a:t>
            </a:r>
            <a:r>
              <a:rPr kumimoji="1" lang="en-US" altLang="zh-CN" dirty="0"/>
              <a:t>landmark</a:t>
            </a:r>
            <a:r>
              <a:rPr kumimoji="1" lang="zh-CN" altLang="en-US" dirty="0"/>
              <a:t>，然后对人脸进行对齐裁剪，将裁剪后的人脸输入共享的</a:t>
            </a:r>
            <a:r>
              <a:rPr kumimoji="1" lang="en-US" altLang="zh-CN" dirty="0"/>
              <a:t>encoder</a:t>
            </a:r>
            <a:r>
              <a:rPr kumimoji="1" lang="zh-CN" altLang="en-US" dirty="0"/>
              <a:t>，得到嵌入向量，用特定的解码器</a:t>
            </a:r>
            <a:r>
              <a:rPr kumimoji="1" lang="en-US" altLang="zh-CN" dirty="0"/>
              <a:t>D_1</a:t>
            </a:r>
            <a:r>
              <a:rPr kumimoji="1" lang="zh-CN" altLang="en-US" dirty="0"/>
              <a:t>对该嵌入向量解码，得到</a:t>
            </a:r>
            <a:r>
              <a:rPr kumimoji="1" lang="en-US" altLang="zh-CN" dirty="0"/>
              <a:t>D_1</a:t>
            </a:r>
            <a:r>
              <a:rPr kumimoji="1" lang="zh-CN" altLang="en-US" dirty="0"/>
              <a:t>对应身份的人脸，将该人脸通过</a:t>
            </a:r>
            <a:r>
              <a:rPr kumimoji="1" lang="en-US" altLang="zh-CN" dirty="0"/>
              <a:t>mask</a:t>
            </a:r>
            <a:r>
              <a:rPr kumimoji="1" lang="zh-CN" altLang="en-US" dirty="0"/>
              <a:t>覆盖到原图像上，再进行边缘平滑的后处理。</a:t>
            </a:r>
            <a:endParaRPr kumimoji="1" lang="en-US" altLang="zh-CN" dirty="0"/>
          </a:p>
          <a:p>
            <a:r>
              <a:rPr kumimoji="1" lang="zh-CN" altLang="en-US" dirty="0"/>
              <a:t>图</a:t>
            </a:r>
            <a:r>
              <a:rPr kumimoji="1" lang="en-US" altLang="zh-CN" dirty="0"/>
              <a:t>3</a:t>
            </a:r>
            <a:r>
              <a:rPr kumimoji="1" lang="zh-CN" altLang="en-US" dirty="0"/>
              <a:t>右边是编码器和解码器的训练过程，为了提取人脸中的公共特征，每个身份使用共享的编码器</a:t>
            </a:r>
            <a:r>
              <a:rPr kumimoji="1" lang="en-US" altLang="zh-CN" dirty="0"/>
              <a:t>(E)</a:t>
            </a:r>
            <a:r>
              <a:rPr kumimoji="1" lang="zh-CN" altLang="en-US" dirty="0"/>
              <a:t>，得到嵌入向量后再用对应身份的解码器</a:t>
            </a:r>
            <a:r>
              <a:rPr kumimoji="1" lang="en-US" altLang="zh-CN" dirty="0"/>
              <a:t>(D_1,D_2)</a:t>
            </a:r>
            <a:r>
              <a:rPr kumimoji="1" lang="zh-CN" altLang="en-US" dirty="0"/>
              <a:t>进行解码，计算解码后的图像与原图像的重构误差</a:t>
            </a:r>
            <a:r>
              <a:rPr kumimoji="1" lang="en-US" altLang="zh-CN" dirty="0"/>
              <a:t>(L1</a:t>
            </a:r>
            <a:r>
              <a:rPr kumimoji="1" lang="zh-CN" altLang="en-US" dirty="0"/>
              <a:t> </a:t>
            </a:r>
            <a:r>
              <a:rPr kumimoji="1" lang="en-US" altLang="zh-CN" dirty="0"/>
              <a:t>loss)</a:t>
            </a:r>
            <a:r>
              <a:rPr kumimoji="1" lang="zh-CN" altLang="en-US" dirty="0"/>
              <a:t>进行训练。还可以对原图片加一些扭曲操作，增加模型的学习难度，已达到更好的训练效果。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303891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这篇论文并没有公布伪造模型的源码和具体细节，只是介绍了改进方向和方法。</a:t>
            </a:r>
            <a:endParaRPr kumimoji="1" lang="en-US" altLang="zh-CN" dirty="0"/>
          </a:p>
          <a:p>
            <a:pPr marL="228600" indent="-228600">
              <a:buAutoNum type="arabicPeriod"/>
            </a:pPr>
            <a:r>
              <a:rPr kumimoji="1" lang="zh-CN" altLang="en-US" dirty="0"/>
              <a:t>低分辨率，基础的伪造模型生成的往往是低分辨率的伪造视频，这一点可以通过增加编码器、解码器的层数和扩展维度解决。</a:t>
            </a:r>
            <a:endParaRPr kumimoji="1" lang="en-US" altLang="zh-CN" dirty="0"/>
          </a:p>
          <a:p>
            <a:pPr marL="228600" indent="-228600">
              <a:buAutoNum type="arabicPeriod"/>
            </a:pPr>
            <a:r>
              <a:rPr kumimoji="1" lang="zh-CN" altLang="en-US" dirty="0"/>
              <a:t>颜色不匹配。如图中左边图片所示，基础的伪造模型生成的合成人脸会出现脸部颜色不一致的现象。这篇论文采取了两个措施，首先在训练阶段，对人脸进行颜色的扰动，迫使模型学习如何重建出颜色，其次是使用颜色转移算法，对合成人脸进行后处理，效果如图中右边图片所示。</a:t>
            </a:r>
            <a:endParaRPr kumimoji="1" lang="en-US" altLang="zh-CN" dirty="0"/>
          </a:p>
          <a:p>
            <a:pPr marL="228600" indent="-228600">
              <a:buAutoNum type="arabicPeriod"/>
            </a:pPr>
            <a:r>
              <a:rPr kumimoji="1" lang="zh-CN" altLang="en-US" dirty="0"/>
              <a:t>时序闪烁。由于伪造模型是逐帧生成的，伪造视频的帧间可能会出现不连贯的闪烁现象，这篇文章使用卡尔曼平滑算法对人脸</a:t>
            </a:r>
            <a:r>
              <a:rPr kumimoji="1" lang="en-US" altLang="zh-CN" dirty="0"/>
              <a:t>landmark</a:t>
            </a:r>
            <a:r>
              <a:rPr kumimoji="1" lang="zh-CN" altLang="en-US" dirty="0"/>
              <a:t>的时序序列进行过滤。</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25863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 </a:t>
            </a:r>
            <a:r>
              <a:rPr kumimoji="1" lang="zh-CN" altLang="en-US" dirty="0"/>
              <a:t>人脸</a:t>
            </a:r>
            <a:r>
              <a:rPr kumimoji="1" lang="en-US" altLang="zh-CN" dirty="0"/>
              <a:t>mask</a:t>
            </a:r>
            <a:r>
              <a:rPr kumimoji="1" lang="zh-CN" altLang="en-US" dirty="0"/>
              <a:t>生成不准确。如右图中第一二行所示，在之前数据集中，</a:t>
            </a:r>
            <a:r>
              <a:rPr kumimoji="1" lang="en-US" altLang="zh-CN" dirty="0"/>
              <a:t>mask</a:t>
            </a:r>
            <a:r>
              <a:rPr kumimoji="1" lang="zh-CN" altLang="en-US" dirty="0"/>
              <a:t>要么是矩形，要么是眼眉和下唇上</a:t>
            </a:r>
            <a:r>
              <a:rPr kumimoji="1" lang="en-US" altLang="zh-CN" dirty="0"/>
              <a:t>landmark</a:t>
            </a:r>
            <a:r>
              <a:rPr kumimoji="1" lang="zh-CN" altLang="en-US" dirty="0"/>
              <a:t>的凸包</a:t>
            </a:r>
            <a:r>
              <a:rPr kumimoji="1" lang="en-US" altLang="zh-CN" dirty="0"/>
              <a:t>(</a:t>
            </a:r>
            <a:r>
              <a:rPr lang="en-US" altLang="zh-CN" sz="1800" dirty="0">
                <a:solidFill>
                  <a:srgbClr val="000000"/>
                </a:solidFill>
                <a:effectLst/>
                <a:latin typeface="NimbusRomNo9L-Regu"/>
              </a:rPr>
              <a:t>convex hull</a:t>
            </a:r>
            <a:r>
              <a:rPr kumimoji="1" lang="en-US" altLang="zh-CN" dirty="0"/>
              <a:t>)</a:t>
            </a:r>
            <a:r>
              <a:rPr kumimoji="1" lang="zh-CN" altLang="en-US" dirty="0"/>
              <a:t>，这些</a:t>
            </a:r>
            <a:r>
              <a:rPr kumimoji="1" lang="en-US" altLang="zh-CN" dirty="0"/>
              <a:t>mask</a:t>
            </a:r>
            <a:r>
              <a:rPr kumimoji="1" lang="zh-CN" altLang="en-US" dirty="0"/>
              <a:t>都会产生拼接不自然的现象，如图中所示的边缘现象。为了解决这个问题，如图中第三行所示，这篇论文先使用下唇和下巴的</a:t>
            </a:r>
            <a:r>
              <a:rPr kumimoji="1" lang="en-US" altLang="zh-CN" dirty="0"/>
              <a:t>landmark</a:t>
            </a:r>
            <a:r>
              <a:rPr kumimoji="1" lang="zh-CN" altLang="en-US" dirty="0"/>
              <a:t>进行插值，将插值后的点再与眼眉上的</a:t>
            </a:r>
            <a:r>
              <a:rPr kumimoji="1" lang="en-US" altLang="zh-CN" dirty="0"/>
              <a:t>landmark</a:t>
            </a:r>
            <a:r>
              <a:rPr kumimoji="1" lang="zh-CN" altLang="en-US" dirty="0"/>
              <a:t>进行插值，最后连接眼眉上的</a:t>
            </a:r>
            <a:r>
              <a:rPr kumimoji="1" lang="en-US" altLang="zh-CN" dirty="0"/>
              <a:t>landmark</a:t>
            </a:r>
            <a:r>
              <a:rPr kumimoji="1" lang="zh-CN" altLang="en-US" dirty="0"/>
              <a:t>和插值点，得到</a:t>
            </a:r>
            <a:r>
              <a:rPr kumimoji="1" lang="en-US" altLang="zh-CN" dirty="0"/>
              <a:t>mask</a:t>
            </a:r>
            <a:r>
              <a:rPr kumimoji="1" lang="zh-CN" altLang="en-US" dirty="0"/>
              <a:t>。这样提取了更多的人脸区域进行覆盖。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890236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数据集视觉效果。最左边一列绿色框的是真实图像，其余红色框的是用不同人脸合成的图像，与之前的数据集相比，质量明显更高。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183542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设计了一个双分支结构来提取丰富特征，并通过设计损失函数学习到了一个更具有区分性的嵌入空间</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73576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破坏者</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的检测器是我的朋友</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来自澳大利亚的一篇</a:t>
            </a:r>
            <a:r>
              <a:rPr kumimoji="1" lang="en-US" altLang="zh-CN" sz="1200" b="0" i="0" u="none" strike="noStrike" kern="1200" dirty="0">
                <a:solidFill>
                  <a:schemeClr val="tx1"/>
                </a:solidFill>
                <a:effectLst/>
                <a:latin typeface="+mn-lt"/>
                <a:ea typeface="+mn-ea"/>
                <a:cs typeface="+mn-cs"/>
              </a:rPr>
              <a:t>paper</a:t>
            </a:r>
          </a:p>
          <a:p>
            <a:r>
              <a:rPr kumimoji="1" lang="zh-CN" altLang="en-US" sz="1200" b="0" i="0" u="none" strike="noStrike" kern="1200" dirty="0">
                <a:solidFill>
                  <a:schemeClr val="tx1"/>
                </a:solidFill>
                <a:effectLst/>
                <a:latin typeface="+mn-lt"/>
                <a:ea typeface="+mn-ea"/>
                <a:cs typeface="+mn-cs"/>
              </a:rPr>
              <a:t>悉尼大学</a:t>
            </a:r>
            <a:endParaRPr kumimoji="1"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堪培拉，新南威尔士大学</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186863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Motivation:</a:t>
            </a:r>
            <a:r>
              <a:rPr kumimoji="1" lang="zh-CN" altLang="en-US" dirty="0"/>
              <a:t>目前，使用</a:t>
            </a:r>
            <a:r>
              <a:rPr kumimoji="1" lang="en-US" altLang="zh-CN" dirty="0"/>
              <a:t>deepfakes</a:t>
            </a:r>
            <a:r>
              <a:rPr kumimoji="1" lang="zh-CN" altLang="en-US" dirty="0"/>
              <a:t>人工生成的伪造人脸数量激增，这就需要设计针对视频流的媒体取证解决方案，并在视频级别以较低的误报率可靠地工作。</a:t>
            </a:r>
            <a:endParaRPr kumimoji="1" lang="en-US" altLang="zh-CN" dirty="0"/>
          </a:p>
          <a:p>
            <a:r>
              <a:rPr kumimoji="1" lang="en-US" altLang="zh-CN" dirty="0"/>
              <a:t>Contribution</a:t>
            </a:r>
            <a:r>
              <a:rPr kumimoji="1" lang="zh-CN" altLang="en-US" dirty="0"/>
              <a:t>：</a:t>
            </a:r>
            <a:r>
              <a:rPr kumimoji="1" lang="en-US" altLang="zh-CN" dirty="0"/>
              <a:t>1. </a:t>
            </a:r>
            <a:r>
              <a:rPr kumimoji="1" lang="zh-CN" altLang="en-US" dirty="0"/>
              <a:t>提出了一种新颖的双流网络，一路使用普通的</a:t>
            </a:r>
            <a:r>
              <a:rPr kumimoji="1" lang="en-US" altLang="zh-CN" dirty="0"/>
              <a:t>RGB</a:t>
            </a:r>
            <a:r>
              <a:rPr kumimoji="1" lang="zh-CN" altLang="en-US" dirty="0"/>
              <a:t>图像，一路使用</a:t>
            </a:r>
            <a:r>
              <a:rPr kumimoji="1" lang="en-US" altLang="zh-CN" dirty="0"/>
              <a:t>LOG</a:t>
            </a:r>
            <a:r>
              <a:rPr kumimoji="1" lang="zh-CN" altLang="en-US" dirty="0"/>
              <a:t>算子后的图像，</a:t>
            </a:r>
            <a:r>
              <a:rPr kumimoji="1" lang="en-US" altLang="zh-CN" dirty="0"/>
              <a:t>LOG</a:t>
            </a:r>
            <a:r>
              <a:rPr kumimoji="1" lang="zh-CN" altLang="en-US" dirty="0"/>
              <a:t>算子可以抑制图像</a:t>
            </a:r>
            <a:r>
              <a:rPr kumimoji="1" lang="en-US" altLang="zh-CN" dirty="0"/>
              <a:t>low level</a:t>
            </a:r>
            <a:r>
              <a:rPr kumimoji="1" lang="zh-CN" altLang="en-US" dirty="0"/>
              <a:t>特征图中的内容信息，放大伪影。</a:t>
            </a:r>
            <a:endParaRPr kumimoji="1" lang="en-US" altLang="zh-CN" dirty="0"/>
          </a:p>
          <a:p>
            <a:r>
              <a:rPr kumimoji="1" lang="en-US" altLang="zh-CN" dirty="0"/>
              <a:t>2. </a:t>
            </a:r>
            <a:r>
              <a:rPr kumimoji="1" lang="zh-CN" altLang="en-US" dirty="0"/>
              <a:t>设计了一种新的损失函数，使真人脸在特征空间分布更加聚集，并且推远与伪造人脸的距离，形成一个更宽的分离边界</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939271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这是本文所提出的双分支模型的整体架构，该模型的任务是将人脸对齐后的一系列帧</a:t>
                </a:r>
                <a14:m>
                  <m:oMath xmlns:m="http://schemas.openxmlformats.org/officeDocument/2006/math">
                    <m:r>
                      <a:rPr lang="en-US" altLang="zh-CN" sz="1200" b="1" i="1" smtClean="0">
                        <a:latin typeface="Cambria Math" panose="02040503050406030204" pitchFamily="18" charset="0"/>
                        <a:cs typeface="Times New Roman" panose="02020603050405020304" pitchFamily="18" charset="0"/>
                      </a:rPr>
                      <m:t>𝑰</m:t>
                    </m:r>
                  </m:oMath>
                </a14:m>
                <a:r>
                  <a:rPr kumimoji="1" lang="zh-CN" altLang="en-US" dirty="0"/>
                  <a:t>映射到一个有区分性的</a:t>
                </a:r>
                <a:r>
                  <a:rPr kumimoji="1" lang="en-US" altLang="zh-CN" dirty="0"/>
                  <a:t>D</a:t>
                </a:r>
                <a:r>
                  <a:rPr kumimoji="1" lang="zh-CN" altLang="en-US" dirty="0"/>
                  <a:t>维嵌入空间</a:t>
                </a:r>
                <a14:m>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𝜙</m:t>
                    </m:r>
                    <m:d>
                      <m:dPr>
                        <m:ctrlPr>
                          <a:rPr lang="en-US" altLang="zh-CN" sz="1200" b="0" i="1" smtClean="0">
                            <a:latin typeface="Cambria Math" panose="02040503050406030204" pitchFamily="18" charset="0"/>
                            <a:cs typeface="Times New Roman" panose="02020603050405020304" pitchFamily="18" charset="0"/>
                          </a:rPr>
                        </m:ctrlPr>
                      </m:dPr>
                      <m:e>
                        <m:r>
                          <a:rPr lang="en-US" altLang="zh-CN" sz="1200" b="1" i="1" smtClean="0">
                            <a:latin typeface="Cambria Math" panose="02040503050406030204" pitchFamily="18" charset="0"/>
                            <a:cs typeface="Times New Roman" panose="02020603050405020304" pitchFamily="18" charset="0"/>
                          </a:rPr>
                          <m:t>𝑰</m:t>
                        </m:r>
                      </m:e>
                    </m:d>
                  </m:oMath>
                </a14:m>
                <a:r>
                  <a:rPr kumimoji="1" lang="zh-CN" altLang="en-US" dirty="0"/>
                  <a:t>中，在这个空间中，真人脸聚集在一个质心周围，伪造人脸则尽可能远离该质心。模型上面的分支使用</a:t>
                </a:r>
                <a:r>
                  <a:rPr kumimoji="1" lang="en-US" altLang="zh-CN" dirty="0"/>
                  <a:t>LOG</a:t>
                </a:r>
                <a:r>
                  <a:rPr kumimoji="1" lang="zh-CN" altLang="en-US" dirty="0"/>
                  <a:t>后的图像，</a:t>
                </a:r>
                <a:r>
                  <a:rPr kumimoji="1" lang="en-US" altLang="zh-CN" dirty="0"/>
                  <a:t>Deep </a:t>
                </a:r>
                <a:r>
                  <a:rPr kumimoji="1" lang="en-US" altLang="zh-CN" dirty="0" err="1"/>
                  <a:t>LoG</a:t>
                </a:r>
                <a:r>
                  <a:rPr kumimoji="1" lang="zh-CN" altLang="en-US" dirty="0"/>
                  <a:t>的实现如下面公式所示，</a:t>
                </a:r>
                <a14:m>
                  <m:oMath xmlns:m="http://schemas.openxmlformats.org/officeDocument/2006/math">
                    <m:acc>
                      <m:accPr>
                        <m:chr m:val="̅"/>
                        <m:ctrlPr>
                          <a:rPr lang="en-US" altLang="zh-CN" sz="1200" b="0" i="1" dirty="0" smtClean="0">
                            <a:latin typeface="Cambria Math" panose="02040503050406030204" pitchFamily="18" charset="0"/>
                            <a:cs typeface="Times New Roman" panose="02020603050405020304" pitchFamily="18" charset="0"/>
                          </a:rPr>
                        </m:ctrlPr>
                      </m:accPr>
                      <m:e>
                        <m:r>
                          <a:rPr lang="en-US" altLang="zh-CN" sz="1200" b="1" i="1" dirty="0" smtClean="0">
                            <a:latin typeface="Cambria Math" panose="02040503050406030204" pitchFamily="18" charset="0"/>
                            <a:cs typeface="Times New Roman" panose="02020603050405020304" pitchFamily="18" charset="0"/>
                          </a:rPr>
                          <m:t>𝒘</m:t>
                        </m:r>
                      </m:e>
                    </m:acc>
                    <m:sSub>
                      <m:sSubPr>
                        <m:ctrlPr>
                          <a:rPr lang="en-US" altLang="zh-CN" sz="1200" b="0" i="1" dirty="0" smtClean="0">
                            <a:latin typeface="Cambria Math" panose="02040503050406030204" pitchFamily="18" charset="0"/>
                            <a:cs typeface="Times New Roman" panose="02020603050405020304" pitchFamily="18" charset="0"/>
                          </a:rPr>
                        </m:ctrlPr>
                      </m:sSubPr>
                      <m:e>
                        <m:r>
                          <a:rPr lang="en-US" altLang="zh-CN" sz="1200" b="0" i="1" dirty="0" smtClean="0">
                            <a:latin typeface="Cambria Math" panose="02040503050406030204" pitchFamily="18" charset="0"/>
                            <a:cs typeface="Times New Roman" panose="02020603050405020304" pitchFamily="18" charset="0"/>
                          </a:rPr>
                          <m:t>𝒩</m:t>
                        </m:r>
                      </m:e>
                      <m:sub>
                        <m:r>
                          <a:rPr lang="en-US" altLang="zh-CN" sz="1200" b="0" i="1" dirty="0" smtClean="0">
                            <a:latin typeface="Cambria Math" panose="02040503050406030204" pitchFamily="18" charset="0"/>
                            <a:cs typeface="Times New Roman" panose="02020603050405020304" pitchFamily="18" charset="0"/>
                          </a:rPr>
                          <m:t>2</m:t>
                        </m:r>
                        <m:r>
                          <a:rPr lang="en-US" altLang="zh-CN" sz="1200" b="0" i="1" dirty="0" smtClean="0">
                            <a:latin typeface="Cambria Math" panose="02040503050406030204" pitchFamily="18" charset="0"/>
                            <a:cs typeface="Times New Roman" panose="02020603050405020304" pitchFamily="18" charset="0"/>
                          </a:rPr>
                          <m:t>𝐷</m:t>
                        </m:r>
                      </m:sub>
                    </m:sSub>
                  </m:oMath>
                </a14:m>
                <a:r>
                  <a:rPr kumimoji="1" lang="zh-CN" altLang="en-US" dirty="0"/>
                  <a:t>是高斯核，</a:t>
                </a:r>
                <a14:m>
                  <m:oMath xmlns:m="http://schemas.openxmlformats.org/officeDocument/2006/math">
                    <m:r>
                      <a:rPr lang="en-US" altLang="zh-CN" sz="1200" b="1" i="1" dirty="0" smtClean="0">
                        <a:latin typeface="Cambria Math" panose="02040503050406030204" pitchFamily="18" charset="0"/>
                        <a:cs typeface="Times New Roman" panose="02020603050405020304" pitchFamily="18" charset="0"/>
                      </a:rPr>
                      <m:t>𝒙</m:t>
                    </m:r>
                  </m:oMath>
                </a14:m>
                <a:r>
                  <a:rPr kumimoji="1" lang="zh-CN" altLang="en-US" dirty="0"/>
                  <a:t>为前一层的输出，</a:t>
                </a:r>
                <a:r>
                  <a:rPr kumimoji="1" lang="en-US" altLang="zh-CN" dirty="0"/>
                  <a:t>up</a:t>
                </a:r>
                <a:r>
                  <a:rPr kumimoji="1" lang="zh-CN" altLang="en-US" dirty="0"/>
                  <a:t>和</a:t>
                </a:r>
                <a:r>
                  <a:rPr kumimoji="1" lang="en-US" altLang="zh-CN" dirty="0"/>
                  <a:t>down</a:t>
                </a:r>
                <a:r>
                  <a:rPr kumimoji="1" lang="zh-CN" altLang="en-US" dirty="0"/>
                  <a:t>分别是上采样和下采样操作，</a:t>
                </a:r>
                <a14:m>
                  <m:oMath xmlns:m="http://schemas.openxmlformats.org/officeDocument/2006/math">
                    <m:sSub>
                      <m:sSubPr>
                        <m:ctrlPr>
                          <a:rPr lang="en-US" altLang="zh-CN" sz="1200" b="0" i="1" dirty="0" smtClean="0">
                            <a:latin typeface="Cambria Math" panose="02040503050406030204" pitchFamily="18" charset="0"/>
                            <a:cs typeface="Times New Roman" panose="02020603050405020304" pitchFamily="18" charset="0"/>
                          </a:rPr>
                        </m:ctrlPr>
                      </m:sSubPr>
                      <m:e>
                        <m:r>
                          <a:rPr lang="en-US" altLang="zh-CN" sz="1200" b="1" i="1" dirty="0" smtClean="0">
                            <a:latin typeface="Cambria Math" panose="02040503050406030204" pitchFamily="18" charset="0"/>
                            <a:cs typeface="Times New Roman" panose="02020603050405020304" pitchFamily="18" charset="0"/>
                          </a:rPr>
                          <m:t>𝒘</m:t>
                        </m:r>
                      </m:e>
                      <m:sub>
                        <m:r>
                          <a:rPr lang="en-US" altLang="zh-CN" sz="1200" b="0" i="1" dirty="0" smtClean="0">
                            <a:latin typeface="Cambria Math" panose="02040503050406030204" pitchFamily="18" charset="0"/>
                            <a:cs typeface="Times New Roman" panose="02020603050405020304" pitchFamily="18" charset="0"/>
                          </a:rPr>
                          <m:t>1×1</m:t>
                        </m:r>
                      </m:sub>
                    </m:sSub>
                  </m:oMath>
                </a14:m>
                <a:r>
                  <a:rPr kumimoji="1" lang="zh-CN" altLang="en-US" dirty="0"/>
                  <a:t>是</a:t>
                </a:r>
                <a:r>
                  <a:rPr kumimoji="1" lang="en-US" altLang="zh-CN" dirty="0"/>
                  <a:t>1x1</a:t>
                </a:r>
                <a:r>
                  <a:rPr kumimoji="1" lang="zh-CN" altLang="en-US" dirty="0"/>
                  <a:t>的卷积，用于将维度降到</a:t>
                </a:r>
                <a:r>
                  <a:rPr kumimoji="1" lang="en-US" altLang="zh-CN" dirty="0"/>
                  <a:t>Dense Block</a:t>
                </a:r>
                <a:r>
                  <a:rPr kumimoji="1" lang="zh-CN" altLang="en-US" dirty="0"/>
                  <a:t>要求的维度，</a:t>
                </a:r>
                <a:r>
                  <a:rPr kumimoji="1" lang="en-US" altLang="zh-CN" dirty="0"/>
                  <a:t>Dense Block</a:t>
                </a:r>
                <a:r>
                  <a:rPr kumimoji="1" lang="zh-CN" altLang="en-US" dirty="0"/>
                  <a:t>用于提取该分支的特征。模型下面的分支使用普通卷积和</a:t>
                </a:r>
                <a:r>
                  <a:rPr kumimoji="1" lang="en-US" altLang="zh-CN" dirty="0"/>
                  <a:t>RGB</a:t>
                </a:r>
                <a:r>
                  <a:rPr kumimoji="1" lang="zh-CN" altLang="en-US" dirty="0"/>
                  <a:t>图像进行特征提取，最后将两个分支提取到的特征使用</a:t>
                </a:r>
                <a:r>
                  <a:rPr kumimoji="1" lang="en-US" altLang="zh-CN" dirty="0"/>
                  <a:t>point-wise </a:t>
                </a:r>
                <a:r>
                  <a:rPr lang="en-US" altLang="zh-CN" sz="1200" kern="1200" dirty="0">
                    <a:solidFill>
                      <a:schemeClr val="tx1"/>
                    </a:solidFill>
                    <a:effectLst/>
                    <a:latin typeface="+mn-lt"/>
                    <a:ea typeface="+mn-ea"/>
                    <a:cs typeface="+mn-cs"/>
                  </a:rPr>
                  <a:t>convolution</a:t>
                </a:r>
                <a:r>
                  <a:rPr lang="zh-CN" altLang="en-US" sz="1200" kern="1200" dirty="0">
                    <a:solidFill>
                      <a:schemeClr val="tx1"/>
                    </a:solidFill>
                    <a:effectLst/>
                    <a:latin typeface="+mn-lt"/>
                    <a:ea typeface="+mn-ea"/>
                    <a:cs typeface="+mn-cs"/>
                  </a:rPr>
                  <a:t>进行融合，将融合后的特征输入一系列</a:t>
                </a:r>
                <a:r>
                  <a:rPr lang="en-US" altLang="zh-CN" sz="1200" kern="1200" dirty="0">
                    <a:solidFill>
                      <a:schemeClr val="tx1"/>
                    </a:solidFill>
                    <a:effectLst/>
                    <a:latin typeface="+mn-lt"/>
                    <a:ea typeface="+mn-ea"/>
                    <a:cs typeface="+mn-cs"/>
                  </a:rPr>
                  <a:t>Dense Block</a:t>
                </a:r>
                <a:r>
                  <a:rPr lang="zh-CN" altLang="en-US" sz="1200" kern="1200" dirty="0">
                    <a:solidFill>
                      <a:schemeClr val="tx1"/>
                    </a:solidFill>
                    <a:effectLst/>
                    <a:latin typeface="+mn-lt"/>
                    <a:ea typeface="+mn-ea"/>
                    <a:cs typeface="+mn-cs"/>
                  </a:rPr>
                  <a:t>进一步提取特征，最后通过全局平均池化压缩为特征向量，将特征向量输入双向</a:t>
                </a:r>
                <a:r>
                  <a:rPr lang="en-US" altLang="zh-CN" sz="1200" kern="1200" dirty="0">
                    <a:solidFill>
                      <a:schemeClr val="tx1"/>
                    </a:solidFill>
                    <a:effectLst/>
                    <a:latin typeface="+mn-lt"/>
                    <a:ea typeface="+mn-ea"/>
                    <a:cs typeface="+mn-cs"/>
                  </a:rPr>
                  <a:t>LSTM</a:t>
                </a:r>
                <a:r>
                  <a:rPr lang="zh-CN" altLang="en-US" sz="1200" kern="1200" dirty="0">
                    <a:solidFill>
                      <a:schemeClr val="tx1"/>
                    </a:solidFill>
                    <a:effectLst/>
                    <a:latin typeface="+mn-lt"/>
                    <a:ea typeface="+mn-ea"/>
                    <a:cs typeface="+mn-cs"/>
                  </a:rPr>
                  <a:t>，将输出进行</a:t>
                </a:r>
                <a:r>
                  <a:rPr lang="en-US" altLang="zh-CN" sz="1200" kern="1200" dirty="0" err="1">
                    <a:solidFill>
                      <a:schemeClr val="tx1"/>
                    </a:solidFill>
                    <a:effectLst/>
                    <a:latin typeface="+mn-lt"/>
                    <a:ea typeface="+mn-ea"/>
                    <a:cs typeface="+mn-cs"/>
                  </a:rPr>
                  <a:t>Concat</a:t>
                </a:r>
                <a:r>
                  <a:rPr lang="zh-CN" altLang="en-US" sz="1200" kern="1200" dirty="0">
                    <a:solidFill>
                      <a:schemeClr val="tx1"/>
                    </a:solidFill>
                    <a:effectLst/>
                    <a:latin typeface="+mn-lt"/>
                    <a:ea typeface="+mn-ea"/>
                    <a:cs typeface="+mn-cs"/>
                  </a:rPr>
                  <a:t>得到最后的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维嵌入向量。</a:t>
                </a:r>
                <a:endParaRPr kumimoji="1" lang="en-US" altLang="zh-CN" dirty="0"/>
              </a:p>
            </p:txBody>
          </p:sp>
        </mc:Choice>
        <mc:Fallback xmlns="">
          <p:sp>
            <p:nvSpPr>
              <p:cNvPr id="3" name="备注占位符 2"/>
              <p:cNvSpPr>
                <a:spLocks noGrp="1"/>
              </p:cNvSpPr>
              <p:nvPr>
                <p:ph type="body" idx="1"/>
              </p:nvPr>
            </p:nvSpPr>
            <p:spPr/>
            <p:txBody>
              <a:bodyPr/>
              <a:lstStyle/>
              <a:p>
                <a:r>
                  <a:rPr kumimoji="1" lang="zh-CN" altLang="en-US" dirty="0"/>
                  <a:t>这是本文所提出的双分支模型的整体架构，该模型的任务是将人脸对齐后的一系列帧</a:t>
                </a:r>
                <a:r>
                  <a:rPr lang="en-US" altLang="zh-CN" sz="1200" b="1" i="0">
                    <a:latin typeface="Cambria Math" panose="02040503050406030204" pitchFamily="18" charset="0"/>
                    <a:cs typeface="Times New Roman" panose="02020603050405020304" pitchFamily="18" charset="0"/>
                  </a:rPr>
                  <a:t>𝑰</a:t>
                </a:r>
                <a:r>
                  <a:rPr kumimoji="1" lang="zh-CN" altLang="en-US" dirty="0"/>
                  <a:t>映射到一个有区分性的</a:t>
                </a:r>
                <a:r>
                  <a:rPr kumimoji="1" lang="en-US" altLang="zh-CN" dirty="0"/>
                  <a:t>D</a:t>
                </a:r>
                <a:r>
                  <a:rPr kumimoji="1" lang="zh-CN" altLang="en-US" dirty="0"/>
                  <a:t>维嵌入空间</a:t>
                </a:r>
                <a:r>
                  <a:rPr lang="en-US" altLang="zh-CN" sz="1200" b="0" i="0">
                    <a:latin typeface="Cambria Math" panose="02040503050406030204" pitchFamily="18" charset="0"/>
                    <a:cs typeface="Times New Roman" panose="02020603050405020304" pitchFamily="18" charset="0"/>
                  </a:rPr>
                  <a:t>𝜙(</a:t>
                </a:r>
                <a:r>
                  <a:rPr lang="en-US" altLang="zh-CN" sz="1200" b="1" i="0">
                    <a:latin typeface="Cambria Math" panose="02040503050406030204" pitchFamily="18" charset="0"/>
                    <a:cs typeface="Times New Roman" panose="02020603050405020304" pitchFamily="18" charset="0"/>
                  </a:rPr>
                  <a:t>𝑰</a:t>
                </a:r>
                <a:r>
                  <a:rPr lang="en-US" altLang="zh-CN" sz="1200" b="0" i="0">
                    <a:latin typeface="Cambria Math" panose="02040503050406030204" pitchFamily="18" charset="0"/>
                    <a:cs typeface="Times New Roman" panose="02020603050405020304" pitchFamily="18" charset="0"/>
                  </a:rPr>
                  <a:t>)</a:t>
                </a:r>
                <a:r>
                  <a:rPr kumimoji="1" lang="zh-CN" altLang="en-US" dirty="0"/>
                  <a:t>中，在这个空间中，真人脸聚集在一个质心周围，伪造人脸则尽可能远离该质心。模型上面的分支使用</a:t>
                </a:r>
                <a:r>
                  <a:rPr kumimoji="1" lang="en-US" altLang="zh-CN" dirty="0"/>
                  <a:t>LOG</a:t>
                </a:r>
                <a:r>
                  <a:rPr kumimoji="1" lang="zh-CN" altLang="en-US" dirty="0"/>
                  <a:t>后的图像，</a:t>
                </a:r>
                <a:r>
                  <a:rPr kumimoji="1" lang="en-US" altLang="zh-CN" dirty="0"/>
                  <a:t>Deep </a:t>
                </a:r>
                <a:r>
                  <a:rPr kumimoji="1" lang="en-US" altLang="zh-CN" dirty="0" err="1"/>
                  <a:t>LoG</a:t>
                </a:r>
                <a:r>
                  <a:rPr kumimoji="1" lang="zh-CN" altLang="en-US" dirty="0"/>
                  <a:t>的实现如下面公式所示，</a:t>
                </a:r>
                <a:r>
                  <a:rPr lang="en-US" altLang="zh-CN" sz="1200" b="1" i="0" dirty="0">
                    <a:latin typeface="Cambria Math" panose="02040503050406030204" pitchFamily="18" charset="0"/>
                    <a:cs typeface="Times New Roman" panose="02020603050405020304" pitchFamily="18" charset="0"/>
                  </a:rPr>
                  <a:t>𝒘</a:t>
                </a:r>
                <a:r>
                  <a:rPr lang="en-US" altLang="zh-CN" sz="1200" b="0" i="0" dirty="0">
                    <a:latin typeface="Cambria Math" panose="02040503050406030204" pitchFamily="18" charset="0"/>
                    <a:cs typeface="Times New Roman" panose="02020603050405020304" pitchFamily="18" charset="0"/>
                  </a:rPr>
                  <a:t> ̅𝒩_2𝐷</a:t>
                </a:r>
                <a:r>
                  <a:rPr kumimoji="1" lang="zh-CN" altLang="en-US" dirty="0"/>
                  <a:t>是高斯核，</a:t>
                </a:r>
                <a:r>
                  <a:rPr lang="en-US" altLang="zh-CN" sz="1200" b="1" i="0" dirty="0">
                    <a:latin typeface="Cambria Math" panose="02040503050406030204" pitchFamily="18" charset="0"/>
                    <a:cs typeface="Times New Roman" panose="02020603050405020304" pitchFamily="18" charset="0"/>
                  </a:rPr>
                  <a:t>𝒙</a:t>
                </a:r>
                <a:r>
                  <a:rPr kumimoji="1" lang="zh-CN" altLang="en-US" dirty="0"/>
                  <a:t>为前一层的输出，</a:t>
                </a:r>
                <a:r>
                  <a:rPr kumimoji="1" lang="en-US" altLang="zh-CN" dirty="0"/>
                  <a:t>up</a:t>
                </a:r>
                <a:r>
                  <a:rPr kumimoji="1" lang="zh-CN" altLang="en-US" dirty="0"/>
                  <a:t>和</a:t>
                </a:r>
                <a:r>
                  <a:rPr kumimoji="1" lang="en-US" altLang="zh-CN" dirty="0"/>
                  <a:t>down</a:t>
                </a:r>
                <a:r>
                  <a:rPr kumimoji="1" lang="zh-CN" altLang="en-US" dirty="0"/>
                  <a:t>分别是上采样和下采样操作，</a:t>
                </a:r>
                <a:r>
                  <a:rPr lang="en-US" altLang="zh-CN" sz="1200" b="1" i="0" dirty="0">
                    <a:latin typeface="Cambria Math" panose="02040503050406030204" pitchFamily="18" charset="0"/>
                    <a:cs typeface="Times New Roman" panose="02020603050405020304" pitchFamily="18" charset="0"/>
                  </a:rPr>
                  <a:t>𝒘</a:t>
                </a:r>
                <a:r>
                  <a:rPr lang="en-US" altLang="zh-CN" sz="1200" b="0" i="0" dirty="0">
                    <a:latin typeface="Cambria Math" panose="02040503050406030204" pitchFamily="18" charset="0"/>
                    <a:cs typeface="Times New Roman" panose="02020603050405020304" pitchFamily="18" charset="0"/>
                  </a:rPr>
                  <a:t>_(1×1)</a:t>
                </a:r>
                <a:r>
                  <a:rPr kumimoji="1" lang="zh-CN" altLang="en-US" dirty="0"/>
                  <a:t>是</a:t>
                </a:r>
                <a:r>
                  <a:rPr kumimoji="1" lang="en-US" altLang="zh-CN" dirty="0"/>
                  <a:t>1x1</a:t>
                </a:r>
                <a:r>
                  <a:rPr kumimoji="1" lang="zh-CN" altLang="en-US" dirty="0"/>
                  <a:t>的卷积，用于将维度降到</a:t>
                </a:r>
                <a:r>
                  <a:rPr kumimoji="1" lang="en-US" altLang="zh-CN" dirty="0"/>
                  <a:t>Dense Block</a:t>
                </a:r>
                <a:r>
                  <a:rPr kumimoji="1" lang="zh-CN" altLang="en-US" dirty="0"/>
                  <a:t>要求的维度，</a:t>
                </a:r>
                <a:r>
                  <a:rPr kumimoji="1" lang="en-US" altLang="zh-CN" dirty="0"/>
                  <a:t>Dense Block</a:t>
                </a:r>
                <a:r>
                  <a:rPr kumimoji="1" lang="zh-CN" altLang="en-US" dirty="0"/>
                  <a:t>用于提取该分支的特征。模型下面的分支使用普通卷积和</a:t>
                </a:r>
                <a:r>
                  <a:rPr kumimoji="1" lang="en-US" altLang="zh-CN" dirty="0"/>
                  <a:t>RGB</a:t>
                </a:r>
                <a:r>
                  <a:rPr kumimoji="1" lang="zh-CN" altLang="en-US" dirty="0"/>
                  <a:t>图像进行特征提取，最后将两个分支提取到的特征使用</a:t>
                </a:r>
                <a:r>
                  <a:rPr kumimoji="1" lang="en-US" altLang="zh-CN" dirty="0"/>
                  <a:t>point-wise </a:t>
                </a:r>
                <a:r>
                  <a:rPr lang="en-US" altLang="zh-CN" sz="1200" kern="1200" dirty="0">
                    <a:solidFill>
                      <a:schemeClr val="tx1"/>
                    </a:solidFill>
                    <a:effectLst/>
                    <a:latin typeface="+mn-lt"/>
                    <a:ea typeface="+mn-ea"/>
                    <a:cs typeface="+mn-cs"/>
                  </a:rPr>
                  <a:t>convolution</a:t>
                </a:r>
                <a:r>
                  <a:rPr lang="zh-CN" altLang="en-US" sz="1200" kern="1200" dirty="0">
                    <a:solidFill>
                      <a:schemeClr val="tx1"/>
                    </a:solidFill>
                    <a:effectLst/>
                    <a:latin typeface="+mn-lt"/>
                    <a:ea typeface="+mn-ea"/>
                    <a:cs typeface="+mn-cs"/>
                  </a:rPr>
                  <a:t>进行融合，将融合后的特征输入一系列</a:t>
                </a:r>
                <a:r>
                  <a:rPr lang="en-US" altLang="zh-CN" sz="1200" kern="1200" dirty="0">
                    <a:solidFill>
                      <a:schemeClr val="tx1"/>
                    </a:solidFill>
                    <a:effectLst/>
                    <a:latin typeface="+mn-lt"/>
                    <a:ea typeface="+mn-ea"/>
                    <a:cs typeface="+mn-cs"/>
                  </a:rPr>
                  <a:t>Dense Block</a:t>
                </a:r>
                <a:r>
                  <a:rPr lang="zh-CN" altLang="en-US" sz="1200" kern="1200" dirty="0">
                    <a:solidFill>
                      <a:schemeClr val="tx1"/>
                    </a:solidFill>
                    <a:effectLst/>
                    <a:latin typeface="+mn-lt"/>
                    <a:ea typeface="+mn-ea"/>
                    <a:cs typeface="+mn-cs"/>
                  </a:rPr>
                  <a:t>进一步提取特征，最后通过全局平均池化压缩为特征向量，将特征向量输入双向</a:t>
                </a:r>
                <a:r>
                  <a:rPr lang="en-US" altLang="zh-CN" sz="1200" kern="1200" dirty="0">
                    <a:solidFill>
                      <a:schemeClr val="tx1"/>
                    </a:solidFill>
                    <a:effectLst/>
                    <a:latin typeface="+mn-lt"/>
                    <a:ea typeface="+mn-ea"/>
                    <a:cs typeface="+mn-cs"/>
                  </a:rPr>
                  <a:t>LSTM</a:t>
                </a:r>
                <a:r>
                  <a:rPr lang="zh-CN" altLang="en-US" sz="1200" kern="1200" dirty="0">
                    <a:solidFill>
                      <a:schemeClr val="tx1"/>
                    </a:solidFill>
                    <a:effectLst/>
                    <a:latin typeface="+mn-lt"/>
                    <a:ea typeface="+mn-ea"/>
                    <a:cs typeface="+mn-cs"/>
                  </a:rPr>
                  <a:t>，将输出进行</a:t>
                </a:r>
                <a:r>
                  <a:rPr lang="en-US" altLang="zh-CN" sz="1200" kern="1200" dirty="0" err="1">
                    <a:solidFill>
                      <a:schemeClr val="tx1"/>
                    </a:solidFill>
                    <a:effectLst/>
                    <a:latin typeface="+mn-lt"/>
                    <a:ea typeface="+mn-ea"/>
                    <a:cs typeface="+mn-cs"/>
                  </a:rPr>
                  <a:t>Concat</a:t>
                </a:r>
                <a:r>
                  <a:rPr lang="zh-CN" altLang="en-US" sz="1200" kern="1200" dirty="0">
                    <a:solidFill>
                      <a:schemeClr val="tx1"/>
                    </a:solidFill>
                    <a:effectLst/>
                    <a:latin typeface="+mn-lt"/>
                    <a:ea typeface="+mn-ea"/>
                    <a:cs typeface="+mn-cs"/>
                  </a:rPr>
                  <a:t>得到最后的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维嵌入向量。</a:t>
                </a:r>
                <a:endParaRPr kumimoji="1" lang="en-US" altLang="zh-CN" dirty="0"/>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662119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上图为两个分支提取特征的可视化结果，</a:t>
                </a:r>
                <a:r>
                  <a:rPr kumimoji="1" lang="en-US" altLang="zh-CN" dirty="0"/>
                  <a:t>LOG</a:t>
                </a:r>
                <a:r>
                  <a:rPr kumimoji="1" lang="zh-CN" altLang="en-US" dirty="0"/>
                  <a:t>提取的是高频</a:t>
                </a:r>
                <a:r>
                  <a:rPr kumimoji="1" lang="en-US" altLang="zh-CN" dirty="0"/>
                  <a:t>(</a:t>
                </a:r>
                <a:r>
                  <a:rPr kumimoji="1" lang="zh-CN" altLang="en-US" dirty="0"/>
                  <a:t>边缘</a:t>
                </a:r>
                <a:r>
                  <a:rPr kumimoji="1" lang="en-US" altLang="zh-CN" dirty="0"/>
                  <a:t>)</a:t>
                </a:r>
                <a:r>
                  <a:rPr kumimoji="1" lang="zh-CN" altLang="en-US" dirty="0"/>
                  <a:t>信息，会放大伪影，</a:t>
                </a:r>
                <a:r>
                  <a:rPr kumimoji="1" lang="en-US" altLang="zh-CN" dirty="0"/>
                  <a:t>RGB</a:t>
                </a:r>
                <a:r>
                  <a:rPr kumimoji="1" lang="zh-CN" altLang="en-US" dirty="0"/>
                  <a:t>提取的是脸部的整体结构。</a:t>
                </a:r>
                <a:endParaRPr kumimoji="1" lang="en-US" altLang="zh-CN" dirty="0"/>
              </a:p>
              <a:p>
                <a:r>
                  <a:rPr kumimoji="1" lang="zh-CN" altLang="en-US" dirty="0"/>
                  <a:t>下面是本文设计的</a:t>
                </a:r>
                <a:r>
                  <a:rPr kumimoji="1" lang="en-US" altLang="zh-CN" dirty="0"/>
                  <a:t>loss</a:t>
                </a:r>
                <a:r>
                  <a:rPr kumimoji="1" lang="zh-CN" altLang="en-US" dirty="0"/>
                  <a:t>函数，左图为损失函数的示意图，在正式训练之前，首先用预训练好的模型对真实人脸序列进行嵌入，取平均计算出聚集中心</a:t>
                </a:r>
                <a14:m>
                  <m:oMath xmlns:m="http://schemas.openxmlformats.org/officeDocument/2006/math">
                    <m:r>
                      <a:rPr lang="en-US" altLang="zh-CN" b="1" i="0" smtClean="0">
                        <a:latin typeface="Cambria Math" panose="02040503050406030204" pitchFamily="18" charset="0"/>
                      </a:rPr>
                      <m:t>𝐜</m:t>
                    </m:r>
                  </m:oMath>
                </a14:m>
                <a:r>
                  <a:rPr kumimoji="1" lang="zh-CN" altLang="en-US" dirty="0"/>
                  <a:t>。然后通过下面这个损失函数将</a:t>
                </a:r>
                <a:r>
                  <a:rPr kumimoji="1" lang="en-US" altLang="zh-CN" dirty="0"/>
                  <a:t>mini-batch</a:t>
                </a:r>
                <a:r>
                  <a:rPr kumimoji="1" lang="zh-CN" altLang="en-US" dirty="0"/>
                  <a:t>中真实人脸的嵌入向量限制在以</a:t>
                </a:r>
                <a14:m>
                  <m:oMath xmlns:m="http://schemas.openxmlformats.org/officeDocument/2006/math">
                    <m:r>
                      <a:rPr lang="en-US" altLang="zh-CN" b="1" i="0" smtClean="0">
                        <a:latin typeface="Cambria Math" panose="02040503050406030204" pitchFamily="18" charset="0"/>
                      </a:rPr>
                      <m:t>𝐜</m:t>
                    </m:r>
                  </m:oMath>
                </a14:m>
                <a:r>
                  <a:rPr kumimoji="1" lang="zh-CN" altLang="en-US" dirty="0"/>
                  <a:t>为中心，</a:t>
                </a:r>
                <a14:m>
                  <m:oMath xmlns:m="http://schemas.openxmlformats.org/officeDocument/2006/math">
                    <m:sSup>
                      <m:sSupPr>
                        <m:ctrlPr>
                          <a:rPr lang="en-US" altLang="zh-CN" sz="1200" b="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𝑟</m:t>
                        </m:r>
                      </m:e>
                      <m:sup>
                        <m:r>
                          <a:rPr lang="en-US" altLang="zh-CN" sz="1200" b="0" i="1" smtClean="0">
                            <a:latin typeface="Cambria Math" panose="02040503050406030204" pitchFamily="18" charset="0"/>
                            <a:cs typeface="Times New Roman" panose="02020603050405020304" pitchFamily="18" charset="0"/>
                          </a:rPr>
                          <m:t>−</m:t>
                        </m:r>
                      </m:sup>
                    </m:sSup>
                  </m:oMath>
                </a14:m>
                <a:r>
                  <a:rPr kumimoji="1" lang="zh-CN" altLang="en-US" dirty="0"/>
                  <a:t>为半径的超球内，同时将被修改过的假人脸的嵌入向量约束在以</a:t>
                </a:r>
                <a14:m>
                  <m:oMath xmlns:m="http://schemas.openxmlformats.org/officeDocument/2006/math">
                    <m:r>
                      <a:rPr lang="en-US" altLang="zh-CN" b="1" i="0" smtClean="0">
                        <a:latin typeface="Cambria Math" panose="02040503050406030204" pitchFamily="18" charset="0"/>
                      </a:rPr>
                      <m:t>𝐜</m:t>
                    </m:r>
                  </m:oMath>
                </a14:m>
                <a:r>
                  <a:rPr kumimoji="1" lang="zh-CN" altLang="en-US" dirty="0"/>
                  <a:t>为中心，</a:t>
                </a:r>
                <a14:m>
                  <m:oMath xmlns:m="http://schemas.openxmlformats.org/officeDocument/2006/math">
                    <m:sSup>
                      <m:sSupPr>
                        <m:ctrlPr>
                          <a:rPr lang="en-US" altLang="zh-CN" sz="1200" b="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𝑟</m:t>
                        </m:r>
                      </m:e>
                      <m:sup>
                        <m:r>
                          <a:rPr lang="en-US" altLang="zh-CN" sz="1200" b="0" i="1" smtClean="0">
                            <a:latin typeface="Cambria Math" panose="02040503050406030204" pitchFamily="18" charset="0"/>
                            <a:cs typeface="Times New Roman" panose="02020603050405020304" pitchFamily="18" charset="0"/>
                          </a:rPr>
                          <m:t>+</m:t>
                        </m:r>
                      </m:sup>
                    </m:sSup>
                  </m:oMath>
                </a14:m>
                <a:r>
                  <a:rPr kumimoji="1" lang="zh-CN" altLang="en-US" dirty="0"/>
                  <a:t>为半径的超球之外。在测试阶段，通过测试样本的嵌入向量与中心</a:t>
                </a:r>
                <a14:m>
                  <m:oMath xmlns:m="http://schemas.openxmlformats.org/officeDocument/2006/math">
                    <m:r>
                      <a:rPr lang="en-US" altLang="zh-CN" b="1" i="0" smtClean="0">
                        <a:latin typeface="Cambria Math" panose="02040503050406030204" pitchFamily="18" charset="0"/>
                      </a:rPr>
                      <m:t>𝐜</m:t>
                    </m:r>
                  </m:oMath>
                </a14:m>
                <a:r>
                  <a:rPr kumimoji="1" lang="zh-CN" altLang="en-US" dirty="0"/>
                  <a:t>的距离来判断其属于真实人脸的概率，距离越近，越有可能是真实人脸。</a:t>
                </a:r>
                <a:endParaRPr kumimoji="1" lang="en-US" altLang="zh-CN" dirty="0"/>
              </a:p>
            </p:txBody>
          </p:sp>
        </mc:Choice>
        <mc:Fallback xmlns="">
          <p:sp>
            <p:nvSpPr>
              <p:cNvPr id="3" name="备注占位符 2"/>
              <p:cNvSpPr>
                <a:spLocks noGrp="1"/>
              </p:cNvSpPr>
              <p:nvPr>
                <p:ph type="body" idx="1"/>
              </p:nvPr>
            </p:nvSpPr>
            <p:spPr/>
            <p:txBody>
              <a:bodyPr/>
              <a:lstStyle/>
              <a:p>
                <a:r>
                  <a:rPr kumimoji="1" lang="zh-CN" altLang="en-US" dirty="0"/>
                  <a:t>上图为两个分支提取特征的可视化结果，</a:t>
                </a:r>
                <a:r>
                  <a:rPr kumimoji="1" lang="en-US" altLang="zh-CN" dirty="0"/>
                  <a:t>LOG</a:t>
                </a:r>
                <a:r>
                  <a:rPr kumimoji="1" lang="zh-CN" altLang="en-US" dirty="0"/>
                  <a:t>提取的是高频</a:t>
                </a:r>
                <a:r>
                  <a:rPr kumimoji="1" lang="en-US" altLang="zh-CN" dirty="0"/>
                  <a:t>(</a:t>
                </a:r>
                <a:r>
                  <a:rPr kumimoji="1" lang="zh-CN" altLang="en-US" dirty="0"/>
                  <a:t>边缘</a:t>
                </a:r>
                <a:r>
                  <a:rPr kumimoji="1" lang="en-US" altLang="zh-CN" dirty="0"/>
                  <a:t>)</a:t>
                </a:r>
                <a:r>
                  <a:rPr kumimoji="1" lang="zh-CN" altLang="en-US" dirty="0"/>
                  <a:t>信息，会放大伪影，</a:t>
                </a:r>
                <a:r>
                  <a:rPr kumimoji="1" lang="en-US" altLang="zh-CN" dirty="0"/>
                  <a:t>RGB</a:t>
                </a:r>
                <a:r>
                  <a:rPr kumimoji="1" lang="zh-CN" altLang="en-US" dirty="0"/>
                  <a:t>提取的是脸部的整体结构。</a:t>
                </a:r>
                <a:endParaRPr kumimoji="1" lang="en-US" altLang="zh-CN" dirty="0"/>
              </a:p>
              <a:p>
                <a:r>
                  <a:rPr kumimoji="1" lang="zh-CN" altLang="en-US" dirty="0"/>
                  <a:t>下面是本文设计的</a:t>
                </a:r>
                <a:r>
                  <a:rPr kumimoji="1" lang="en-US" altLang="zh-CN" dirty="0"/>
                  <a:t>loss</a:t>
                </a:r>
                <a:r>
                  <a:rPr kumimoji="1" lang="zh-CN" altLang="en-US" dirty="0"/>
                  <a:t>函数，左图为损失函数的示意图，在正式训练之前，首先用预训练好的模型对真实人脸序列进行嵌入，取平均计算出聚集中心</a:t>
                </a:r>
                <a:r>
                  <a:rPr lang="en-US" altLang="zh-CN" b="1" i="0">
                    <a:latin typeface="Cambria Math" panose="02040503050406030204" pitchFamily="18" charset="0"/>
                  </a:rPr>
                  <a:t>𝐜</a:t>
                </a:r>
                <a:r>
                  <a:rPr kumimoji="1" lang="zh-CN" altLang="en-US" dirty="0"/>
                  <a:t>。然后通过下面这个损失函数将</a:t>
                </a:r>
                <a:r>
                  <a:rPr kumimoji="1" lang="en-US" altLang="zh-CN" dirty="0"/>
                  <a:t>mini-batch</a:t>
                </a:r>
                <a:r>
                  <a:rPr kumimoji="1" lang="zh-CN" altLang="en-US" dirty="0"/>
                  <a:t>中真实人脸的嵌入向量限制在以</a:t>
                </a:r>
                <a:r>
                  <a:rPr lang="en-US" altLang="zh-CN" b="1" i="0">
                    <a:latin typeface="Cambria Math" panose="02040503050406030204" pitchFamily="18" charset="0"/>
                  </a:rPr>
                  <a:t>𝐜</a:t>
                </a:r>
                <a:r>
                  <a:rPr kumimoji="1" lang="zh-CN" altLang="en-US" dirty="0"/>
                  <a:t>为中心，</a:t>
                </a:r>
                <a:r>
                  <a:rPr lang="en-US" altLang="zh-CN" sz="1200" b="0" i="0">
                    <a:latin typeface="Cambria Math" panose="02040503050406030204" pitchFamily="18" charset="0"/>
                    <a:cs typeface="Times New Roman" panose="02020603050405020304" pitchFamily="18" charset="0"/>
                  </a:rPr>
                  <a:t>𝑟^−</a:t>
                </a:r>
                <a:r>
                  <a:rPr kumimoji="1" lang="zh-CN" altLang="en-US" dirty="0"/>
                  <a:t>为半径的超球内，同时将被修改过的假人脸的嵌入向量约束在以</a:t>
                </a:r>
                <a:r>
                  <a:rPr lang="en-US" altLang="zh-CN" b="1" i="0">
                    <a:latin typeface="Cambria Math" panose="02040503050406030204" pitchFamily="18" charset="0"/>
                  </a:rPr>
                  <a:t>𝐜</a:t>
                </a:r>
                <a:r>
                  <a:rPr kumimoji="1" lang="zh-CN" altLang="en-US" dirty="0"/>
                  <a:t>为中心，</a:t>
                </a:r>
                <a:r>
                  <a:rPr lang="en-US" altLang="zh-CN" sz="1200" b="0" i="0">
                    <a:latin typeface="Cambria Math" panose="02040503050406030204" pitchFamily="18" charset="0"/>
                    <a:cs typeface="Times New Roman" panose="02020603050405020304" pitchFamily="18" charset="0"/>
                  </a:rPr>
                  <a:t>𝑟^+</a:t>
                </a:r>
                <a:r>
                  <a:rPr kumimoji="1" lang="zh-CN" altLang="en-US" dirty="0"/>
                  <a:t>为半径的超球之外。在测试阶段，通过测试样本的嵌入向量与中心</a:t>
                </a:r>
                <a:r>
                  <a:rPr lang="en-US" altLang="zh-CN" b="1" i="0">
                    <a:latin typeface="Cambria Math" panose="02040503050406030204" pitchFamily="18" charset="0"/>
                  </a:rPr>
                  <a:t>𝐜</a:t>
                </a:r>
                <a:r>
                  <a:rPr kumimoji="1" lang="zh-CN" altLang="en-US" dirty="0"/>
                  <a:t>的距离来判断其属于真实人脸的概率，距离越近，越有可能是真实人脸。</a:t>
                </a:r>
                <a:endParaRPr kumimoji="1" lang="en-US" altLang="zh-CN" dirty="0"/>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509103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设计了一种针对取证模型的对抗样本制作方法</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814068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Motivation</a:t>
            </a:r>
          </a:p>
          <a:p>
            <a:r>
              <a:rPr kumimoji="1" lang="en-US" altLang="zh-CN" dirty="0"/>
              <a:t>1.</a:t>
            </a:r>
            <a:r>
              <a:rPr kumimoji="1" lang="zh-CN" altLang="en-US" dirty="0"/>
              <a:t>恶意攻击者操纵或生成虚假图像可能会造成社会和隐私问题。</a:t>
            </a:r>
            <a:endParaRPr kumimoji="1" lang="en-US" altLang="zh-CN" dirty="0"/>
          </a:p>
          <a:p>
            <a:r>
              <a:rPr kumimoji="1" lang="en-US" altLang="zh-CN" dirty="0"/>
              <a:t>2.</a:t>
            </a:r>
            <a:r>
              <a:rPr lang="zh-CN" altLang="en-US" b="0" i="0" dirty="0">
                <a:solidFill>
                  <a:srgbClr val="182026"/>
                </a:solidFill>
                <a:effectLst/>
                <a:latin typeface="-apple-system"/>
              </a:rPr>
              <a:t>尽管图像取证模型可以很好地从真实图像中检测出虚假图像，但这些模型很容易被简单的对抗性攻击所欺骗。</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64395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82026"/>
                </a:solidFill>
                <a:effectLst/>
                <a:latin typeface="-apple-system"/>
              </a:rPr>
              <a:t>1.</a:t>
            </a:r>
            <a:r>
              <a:rPr lang="zh-CN" altLang="en-US" b="0" i="0" dirty="0">
                <a:solidFill>
                  <a:srgbClr val="182026"/>
                </a:solidFill>
                <a:effectLst/>
                <a:latin typeface="-apple-system"/>
              </a:rPr>
              <a:t>将本文的方法与当今广泛应用的基于规则的对抗性攻击进行比较，本文的方法可以达到相同的攻击成功率，并且引入较少可见的扰动，使得本方法的对抗性图像更难被人眼检测到</a:t>
            </a:r>
            <a:endParaRPr lang="en-US" altLang="zh-CN" b="0" i="0" dirty="0">
              <a:solidFill>
                <a:srgbClr val="182026"/>
              </a:solidFill>
              <a:effectLst/>
              <a:latin typeface="-apple-system"/>
            </a:endParaRPr>
          </a:p>
          <a:p>
            <a:endParaRPr lang="en-US" altLang="zh-CN" b="0" i="0" dirty="0">
              <a:solidFill>
                <a:srgbClr val="182026"/>
              </a:solidFill>
              <a:effectLst/>
              <a:latin typeface="-apple-system"/>
            </a:endParaRPr>
          </a:p>
          <a:p>
            <a:r>
              <a:rPr lang="en-US" altLang="zh-CN" b="0" i="0" dirty="0">
                <a:solidFill>
                  <a:srgbClr val="182026"/>
                </a:solidFill>
                <a:effectLst/>
                <a:latin typeface="-apple-system"/>
              </a:rPr>
              <a:t>2.</a:t>
            </a:r>
            <a:r>
              <a:rPr lang="zh-CN" altLang="en-US" b="0" i="0" dirty="0">
                <a:solidFill>
                  <a:srgbClr val="182026"/>
                </a:solidFill>
                <a:effectLst/>
                <a:latin typeface="-apple-system"/>
              </a:rPr>
              <a:t>本方法以不同的集成方式进行攻击，本方法的对抗性图像可以在不同的取证模型之间迁移，即使在攻击者不知道取证模型架构的情况下也能造成威胁</a:t>
            </a:r>
            <a:endParaRPr lang="en-US" altLang="zh-CN" b="0" i="0" dirty="0">
              <a:solidFill>
                <a:srgbClr val="182026"/>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411750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Style-GAN</a:t>
            </a:r>
            <a:r>
              <a:rPr kumimoji="1" lang="zh-CN" altLang="en-US" dirty="0"/>
              <a:t>可以生成高度逼真的图像，但其容易被取证模型给检测到。本文保持</a:t>
            </a:r>
            <a:r>
              <a:rPr kumimoji="1" lang="en-US" altLang="zh-CN" dirty="0"/>
              <a:t>Style-GAN</a:t>
            </a:r>
            <a:r>
              <a:rPr kumimoji="1" lang="zh-CN" altLang="en-US" dirty="0"/>
              <a:t>的原始架构不变，尝试生成可以欺骗取证检测器并且不会降低质量的虚假图像。</a:t>
            </a:r>
            <a:endParaRPr kumimoji="1" lang="en-US" altLang="zh-CN" dirty="0"/>
          </a:p>
          <a:p>
            <a:r>
              <a:rPr kumimoji="1" lang="en-US" altLang="zh-CN" dirty="0"/>
              <a:t>Style-GAN</a:t>
            </a:r>
            <a:r>
              <a:rPr kumimoji="1" lang="zh-CN" altLang="en-US" dirty="0"/>
              <a:t>架构由一个</a:t>
            </a:r>
            <a:r>
              <a:rPr kumimoji="1" lang="en-US" altLang="zh-CN" dirty="0"/>
              <a:t>8</a:t>
            </a:r>
            <a:r>
              <a:rPr kumimoji="1" lang="zh-CN" altLang="en-US" dirty="0"/>
              <a:t>层的线性映射网络</a:t>
            </a:r>
            <a:r>
              <a:rPr kumimoji="1" lang="en-US" altLang="zh-CN" dirty="0"/>
              <a:t>f</a:t>
            </a:r>
            <a:r>
              <a:rPr kumimoji="1" lang="zh-CN" altLang="en-US" dirty="0"/>
              <a:t>和生成器</a:t>
            </a:r>
            <a:r>
              <a:rPr kumimoji="1" lang="en-US" altLang="zh-CN" dirty="0"/>
              <a:t>g</a:t>
            </a:r>
            <a:r>
              <a:rPr kumimoji="1" lang="zh-CN" altLang="en-US" dirty="0"/>
              <a:t>组成，</a:t>
            </a:r>
            <a:r>
              <a:rPr kumimoji="1" lang="en-US" altLang="zh-CN" dirty="0"/>
              <a:t>f</a:t>
            </a:r>
            <a:r>
              <a:rPr kumimoji="1" lang="zh-CN" altLang="en-US" dirty="0"/>
              <a:t>将潜在向量</a:t>
            </a:r>
            <a:r>
              <a:rPr kumimoji="1" lang="en-US" altLang="zh-CN" b="0" i="0" dirty="0">
                <a:solidFill>
                  <a:srgbClr val="00B0F0"/>
                </a:solidFill>
                <a:highlight>
                  <a:srgbClr val="FFFF00"/>
                </a:highlight>
              </a:rPr>
              <a:t>z</a:t>
            </a:r>
            <a:r>
              <a:rPr kumimoji="1" lang="zh-CN" altLang="en-US" sz="1200" kern="1200" dirty="0">
                <a:solidFill>
                  <a:schemeClr val="tx1"/>
                </a:solidFill>
                <a:highlight>
                  <a:srgbClr val="FFFF00"/>
                </a:highlight>
                <a:latin typeface="+mn-lt"/>
                <a:ea typeface="+mn-ea"/>
                <a:cs typeface="+mn-cs"/>
              </a:rPr>
              <a:t>映</a:t>
            </a:r>
            <a:r>
              <a:rPr kumimoji="1" lang="zh-CN" altLang="en-US" dirty="0"/>
              <a:t>射到中间样式（</a:t>
            </a:r>
            <a:r>
              <a:rPr kumimoji="1" lang="en-US" altLang="zh-CN" dirty="0"/>
              <a:t>style</a:t>
            </a:r>
            <a:r>
              <a:rPr kumimoji="1" lang="zh-CN" altLang="en-US" dirty="0"/>
              <a:t>）空间以获得样式（</a:t>
            </a:r>
            <a:r>
              <a:rPr kumimoji="1" lang="en-US" altLang="zh-CN" dirty="0"/>
              <a:t>style</a:t>
            </a:r>
            <a:r>
              <a:rPr kumimoji="1" lang="zh-CN" altLang="en-US" dirty="0"/>
              <a:t>）向量</a:t>
            </a:r>
            <a:r>
              <a:rPr kumimoji="1" lang="en-US" altLang="zh-CN" dirty="0"/>
              <a:t>w</a:t>
            </a:r>
            <a:r>
              <a:rPr kumimoji="1" lang="zh-CN" altLang="en-US" dirty="0"/>
              <a:t>，而生成器</a:t>
            </a:r>
            <a:r>
              <a:rPr kumimoji="1" lang="en-US" altLang="zh-CN" dirty="0"/>
              <a:t>g</a:t>
            </a:r>
            <a:r>
              <a:rPr kumimoji="1" lang="zh-CN" altLang="en-US" dirty="0"/>
              <a:t>的每一层将样式（</a:t>
            </a:r>
            <a:r>
              <a:rPr kumimoji="1" lang="en-US" altLang="zh-CN" dirty="0"/>
              <a:t>style</a:t>
            </a:r>
            <a:r>
              <a:rPr kumimoji="1" lang="zh-CN" altLang="en-US" dirty="0"/>
              <a:t>）向量和随机噪声作为输入并逐步生成图像。</a:t>
            </a:r>
            <a:endParaRPr kumimoji="1" lang="en-US" altLang="zh-CN" dirty="0"/>
          </a:p>
          <a:p>
            <a:r>
              <a:rPr kumimoji="1" lang="zh-CN" altLang="en-US" dirty="0"/>
              <a:t>本方法对噪声和潜在的</a:t>
            </a:r>
            <a:r>
              <a:rPr kumimoji="1" lang="en-US" altLang="zh-CN" dirty="0"/>
              <a:t>Style-GAN</a:t>
            </a:r>
            <a:r>
              <a:rPr kumimoji="1" lang="zh-CN" altLang="en-US" dirty="0"/>
              <a:t>向量应用梯度下降，并且</a:t>
            </a:r>
            <a:r>
              <a:rPr lang="zh-CN" altLang="en-US" b="0" i="0" dirty="0">
                <a:solidFill>
                  <a:srgbClr val="182026"/>
                </a:solidFill>
                <a:effectLst/>
                <a:latin typeface="-apple-system"/>
              </a:rPr>
              <a:t>朝着最大化取证模型预测损失的方向更新这些向量。每次更新后，都会验证取证检测器是否将假图像预测为真实图像。由于伪造图像检测任务其实是一个二分类问题，因此非目标方法就足够了。如果目标检测模型将我们生成的图像误分类为真实图像，我们就成功了绕过检测模型。</a:t>
            </a:r>
            <a:endParaRPr lang="en-US" altLang="zh-CN" b="0" i="0" dirty="0">
              <a:solidFill>
                <a:srgbClr val="182026"/>
              </a:solidFill>
              <a:effectLst/>
              <a:latin typeface="-apple-system"/>
            </a:endParaRPr>
          </a:p>
          <a:p>
            <a:r>
              <a:rPr kumimoji="1" lang="zh-CN" altLang="en-US" b="0" i="0" dirty="0">
                <a:solidFill>
                  <a:srgbClr val="182026"/>
                </a:solidFill>
                <a:effectLst/>
                <a:latin typeface="-apple-system"/>
              </a:rPr>
              <a:t>而为了提高本方法生成</a:t>
            </a:r>
            <a:r>
              <a:rPr lang="zh-CN" altLang="en-US" b="0" i="0" dirty="0">
                <a:solidFill>
                  <a:srgbClr val="182026"/>
                </a:solidFill>
                <a:effectLst/>
                <a:latin typeface="-apple-system"/>
              </a:rPr>
              <a:t>对抗性图像的攻击成功率，本方法进行集成攻击。我们以三种不同的方法组织集成攻击方法：交替攻击方式、损失集成和网络预测 </a:t>
            </a:r>
            <a:r>
              <a:rPr lang="en-US" altLang="zh-CN" b="0" i="0" dirty="0">
                <a:solidFill>
                  <a:srgbClr val="182026"/>
                </a:solidFill>
                <a:effectLst/>
                <a:latin typeface="-apple-system"/>
              </a:rPr>
              <a:t>logits </a:t>
            </a:r>
            <a:r>
              <a:rPr lang="zh-CN" altLang="en-US" b="0" i="0" dirty="0">
                <a:solidFill>
                  <a:srgbClr val="182026"/>
                </a:solidFill>
                <a:effectLst/>
                <a:latin typeface="-apple-system"/>
              </a:rPr>
              <a:t>集成。梯度集成可以有效地避免搜索到局部最大值。</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537617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证明了人工指纹可以从训练数据迁移到生成模型中，并出现在所有伪造数据中，通过人工指纹可以对</a:t>
            </a:r>
            <a:r>
              <a:rPr kumimoji="1" lang="en" altLang="zh-CN" dirty="0"/>
              <a:t>deepfake</a:t>
            </a:r>
            <a:r>
              <a:rPr kumimoji="1" lang="zh-CN" altLang="en-US"/>
              <a:t>进行检测和溯源</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540719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Motivation</a:t>
            </a:r>
          </a:p>
          <a:p>
            <a:r>
              <a:rPr lang="en-US" altLang="zh-CN" b="0" i="0" dirty="0">
                <a:solidFill>
                  <a:srgbClr val="182026"/>
                </a:solidFill>
                <a:effectLst/>
                <a:latin typeface="-apple-system"/>
              </a:rPr>
              <a:t>deepfake </a:t>
            </a:r>
            <a:r>
              <a:rPr lang="zh-CN" altLang="en-US" b="0" i="0" dirty="0">
                <a:solidFill>
                  <a:srgbClr val="182026"/>
                </a:solidFill>
                <a:effectLst/>
                <a:latin typeface="-apple-system"/>
              </a:rPr>
              <a:t>的滥用已经渗透到社交媒体的每个角落，从政治运动的错误信息 到假新闻。这激发了对 </a:t>
            </a:r>
            <a:r>
              <a:rPr lang="en-US" altLang="zh-CN" b="0" i="0" dirty="0">
                <a:solidFill>
                  <a:srgbClr val="182026"/>
                </a:solidFill>
                <a:effectLst/>
                <a:latin typeface="-apple-system"/>
              </a:rPr>
              <a:t>deepfake </a:t>
            </a:r>
            <a:r>
              <a:rPr lang="zh-CN" altLang="en-US" b="0" i="0" dirty="0">
                <a:solidFill>
                  <a:srgbClr val="182026"/>
                </a:solidFill>
                <a:effectLst/>
                <a:latin typeface="-apple-system"/>
              </a:rPr>
              <a:t>检测 和来源归属的巨大研究动力</a:t>
            </a:r>
            <a:endParaRPr lang="en-US" altLang="zh-CN" b="0" i="0" dirty="0">
              <a:solidFill>
                <a:srgbClr val="182026"/>
              </a:solidFill>
              <a:effectLst/>
              <a:latin typeface="-apple-system"/>
            </a:endParaRPr>
          </a:p>
          <a:p>
            <a:endParaRPr kumimoji="1" lang="en-US" altLang="zh-CN" b="0" i="0" dirty="0">
              <a:solidFill>
                <a:srgbClr val="1820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Contribution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82026"/>
                </a:solidFill>
                <a:effectLst/>
                <a:latin typeface="-apple-system"/>
              </a:rPr>
              <a:t>1.</a:t>
            </a:r>
            <a:r>
              <a:rPr lang="zh-CN" altLang="en-US" b="0" i="0" dirty="0">
                <a:solidFill>
                  <a:srgbClr val="182026"/>
                </a:solidFill>
                <a:effectLst/>
                <a:latin typeface="-apple-system"/>
              </a:rPr>
              <a:t>本文将之前不相关的两个领域</a:t>
            </a:r>
            <a:r>
              <a:rPr lang="en-US" altLang="zh-CN" b="0" i="0" dirty="0">
                <a:solidFill>
                  <a:srgbClr val="182026"/>
                </a:solidFill>
                <a:effectLst/>
                <a:latin typeface="-apple-system"/>
              </a:rPr>
              <a:t>——</a:t>
            </a:r>
            <a:r>
              <a:rPr lang="zh-CN" altLang="en-US" b="0" i="0" dirty="0">
                <a:solidFill>
                  <a:srgbClr val="182026"/>
                </a:solidFill>
                <a:effectLst/>
                <a:latin typeface="-apple-system"/>
              </a:rPr>
              <a:t>图像隐写术和 </a:t>
            </a:r>
            <a:r>
              <a:rPr lang="en-US" altLang="zh-CN" b="0" i="0" dirty="0">
                <a:solidFill>
                  <a:srgbClr val="182026"/>
                </a:solidFill>
                <a:effectLst/>
                <a:latin typeface="-apple-system"/>
              </a:rPr>
              <a:t>GAN </a:t>
            </a:r>
            <a:r>
              <a:rPr lang="zh-CN" altLang="en-US" b="0" i="0" dirty="0">
                <a:solidFill>
                  <a:srgbClr val="182026"/>
                </a:solidFill>
                <a:effectLst/>
                <a:latin typeface="-apple-system"/>
              </a:rPr>
              <a:t>进行协同，并为第三个新兴领域</a:t>
            </a:r>
            <a:r>
              <a:rPr lang="en-US" altLang="zh-CN" b="0" i="0" dirty="0">
                <a:solidFill>
                  <a:srgbClr val="182026"/>
                </a:solidFill>
                <a:effectLst/>
                <a:latin typeface="-apple-system"/>
              </a:rPr>
              <a:t>——</a:t>
            </a:r>
            <a:r>
              <a:rPr lang="zh-CN" altLang="en-US" b="0" i="0" dirty="0">
                <a:solidFill>
                  <a:srgbClr val="182026"/>
                </a:solidFill>
                <a:effectLst/>
                <a:latin typeface="-apple-system"/>
              </a:rPr>
              <a:t>深度伪造检测和归属提出了第一个主动且可持续的解决方案。</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2.</a:t>
            </a:r>
            <a:r>
              <a:rPr lang="zh-CN" altLang="en-US" b="0" i="0" dirty="0">
                <a:solidFill>
                  <a:srgbClr val="182026"/>
                </a:solidFill>
                <a:effectLst/>
                <a:latin typeface="-apple-system"/>
              </a:rPr>
              <a:t>这是第一个证明人工指纹从训练数据到生成模型然后到所有生成的深度伪造的可转移性的研究。本文发现：只有基于深度学习的指纹技术可以转移到生成模型，而传统的隐写术和水印技术则不能。</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243163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82026"/>
                    </a:solidFill>
                    <a:effectLst/>
                    <a:latin typeface="-apple-system"/>
                  </a:rPr>
                  <a:t>图像归属的目标是学习一个映射</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0</m:t>
                        </m:r>
                      </m:sub>
                    </m:sSub>
                    <m:d>
                      <m:dPr>
                        <m:ctrlPr>
                          <a:rPr lang="zh-CN" altLang="zh-CN" i="1">
                            <a:latin typeface="Cambria Math" panose="02040503050406030204" pitchFamily="18" charset="0"/>
                          </a:rPr>
                        </m:ctrlPr>
                      </m:dPr>
                      <m:e>
                        <m:r>
                          <m:rPr>
                            <m:nor/>
                          </m:rPr>
                          <a:rPr lang="en-US" altLang="zh-CN"/>
                          <m:t>x</m:t>
                        </m:r>
                      </m:e>
                    </m:d>
                    <m:r>
                      <a:rPr lang="en-US" altLang="zh-CN">
                        <a:latin typeface="Cambria Math" panose="02040503050406030204" pitchFamily="18" charset="0"/>
                      </a:rPr>
                      <m:t>↦</m:t>
                    </m:r>
                    <m:r>
                      <a:rPr lang="en-US" altLang="zh-CN" i="1">
                        <a:latin typeface="Cambria Math" panose="02040503050406030204" pitchFamily="18" charset="0"/>
                      </a:rPr>
                      <m:t>𝑦</m:t>
                    </m:r>
                  </m:oMath>
                </a14:m>
                <a:r>
                  <a:rPr lang="zh-CN" altLang="en-US" dirty="0"/>
                  <a:t>，</a:t>
                </a:r>
                <a:r>
                  <a:rPr lang="zh-CN" altLang="en-US" sz="1200" b="0" i="0" kern="1200" dirty="0">
                    <a:solidFill>
                      <a:schemeClr val="tx1"/>
                    </a:solidFill>
                    <a:effectLst/>
                    <a:latin typeface="+mn-lt"/>
                    <a:ea typeface="+mn-ea"/>
                    <a:cs typeface="+mn-cs"/>
                  </a:rPr>
                  <a:t>它跟踪图像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的源</a:t>
                </a:r>
                <a14:m>
                  <m:oMath xmlns:m="http://schemas.openxmlformats.org/officeDocument/2006/math">
                    <m:r>
                      <a:rPr lang="en-US" altLang="zh-CN" i="1" smtClean="0">
                        <a:latin typeface="Cambria Math" panose="02040503050406030204" pitchFamily="18" charset="0"/>
                      </a:rPr>
                      <m:t>𝑦</m:t>
                    </m:r>
                    <m:r>
                      <a:rPr lang="en-US" altLang="zh-CN" i="1" smtClean="0">
                        <a:latin typeface="Cambria Math" panose="02040503050406030204" pitchFamily="18" charset="0"/>
                      </a:rPr>
                      <m:t> </m:t>
                    </m:r>
                    <m:r>
                      <a:rPr lang="zh-CN" altLang="zh-CN">
                        <a:latin typeface="Cambria Math" panose="02040503050406030204" pitchFamily="18" charset="0"/>
                      </a:rPr>
                      <m:t>∈</m:t>
                    </m:r>
                    <m:r>
                      <a:rPr lang="en-US" altLang="zh-CN" i="1">
                        <a:latin typeface="Cambria Math" panose="02040503050406030204" pitchFamily="18" charset="0"/>
                      </a:rPr>
                      <m:t> </m:t>
                    </m:r>
                    <m:r>
                      <a:rPr lang="en-US" altLang="zh-CN" i="1">
                        <a:latin typeface="Cambria Math" panose="02040503050406030204" pitchFamily="18" charset="0"/>
                      </a:rPr>
                      <m:t>𝕐</m:t>
                    </m:r>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m:rPr>
                            <m:sty m:val="p"/>
                          </m:rPr>
                          <a:rPr lang="en-US" altLang="zh-CN" i="1">
                            <a:latin typeface="Cambria Math" panose="02040503050406030204" pitchFamily="18" charset="0"/>
                          </a:rPr>
                          <m:t>real</m:t>
                        </m:r>
                        <m:r>
                          <a:rPr lang="en-US" altLang="zh-CN" i="1">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i="1">
                            <a:latin typeface="Cambria Math" panose="02040503050406030204" pitchFamily="18" charset="0"/>
                          </a:rPr>
                          <m:t>, </m:t>
                        </m:r>
                        <m:r>
                          <a:rPr lang="zh-CN" altLang="zh-CN">
                            <a:latin typeface="Cambria Math" panose="02040503050406030204" pitchFamily="18" charset="0"/>
                          </a:rPr>
                          <m:t>…</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𝑁</m:t>
                            </m:r>
                          </m:sub>
                        </m:sSub>
                      </m:e>
                    </m:d>
                  </m:oMath>
                </a14:m>
                <a:r>
                  <a:rPr lang="zh-CN" altLang="en-US" dirty="0"/>
                  <a:t>，我们将</a:t>
                </a:r>
                <a:r>
                  <a:rPr lang="zh-CN" altLang="en-US" sz="1200" b="0" i="0" kern="1200" dirty="0">
                    <a:solidFill>
                      <a:schemeClr val="tx1"/>
                    </a:solidFill>
                    <a:effectLst/>
                    <a:latin typeface="+mn-lt"/>
                    <a:ea typeface="+mn-ea"/>
                    <a:cs typeface="+mn-cs"/>
                  </a:rPr>
                  <a:t>归属表述为一个多标签分类问题，每个标签对应一个源。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82026"/>
                    </a:solidFill>
                    <a:effectLst/>
                    <a:latin typeface="-apple-system"/>
                  </a:rPr>
                  <a:t>为了将本方法推广到与生成模型的选择无关，我们将归因公式化为回归映射 </a:t>
                </a:r>
                <a14:m>
                  <m:oMath xmlns:m="http://schemas.openxmlformats.org/officeDocument/2006/math">
                    <m:r>
                      <a:rPr lang="en-US" altLang="zh-CN" sz="1200" b="0" i="1" smtClean="0">
                        <a:latin typeface="Cambria Math" panose="02040503050406030204" pitchFamily="18" charset="0"/>
                      </a:rPr>
                      <m:t>𝐷</m:t>
                    </m:r>
                    <m:d>
                      <m:dPr>
                        <m:ctrlPr>
                          <a:rPr lang="zh-CN" altLang="zh-CN" sz="1200" i="1">
                            <a:latin typeface="Cambria Math" panose="02040503050406030204" pitchFamily="18" charset="0"/>
                          </a:rPr>
                        </m:ctrlPr>
                      </m:dPr>
                      <m:e>
                        <m:r>
                          <m:rPr>
                            <m:nor/>
                          </m:rPr>
                          <a:rPr lang="en-US" altLang="zh-CN" sz="1200"/>
                          <m:t>x</m:t>
                        </m:r>
                      </m:e>
                    </m:d>
                    <m:r>
                      <a:rPr lang="en-US" altLang="zh-CN" sz="1200">
                        <a:latin typeface="Cambria Math" panose="02040503050406030204" pitchFamily="18" charset="0"/>
                      </a:rPr>
                      <m:t>↦</m:t>
                    </m:r>
                    <m:r>
                      <m:rPr>
                        <m:sty m:val="p"/>
                      </m:rPr>
                      <a:rPr lang="en-US" altLang="zh-CN" sz="1200" i="1">
                        <a:latin typeface="Cambria Math" panose="02040503050406030204" pitchFamily="18" charset="0"/>
                      </a:rPr>
                      <m:t>w</m:t>
                    </m:r>
                  </m:oMath>
                </a14:m>
                <a:r>
                  <a:rPr lang="zh-CN" altLang="en-US" b="0" i="0" dirty="0">
                    <a:solidFill>
                      <a:srgbClr val="182026"/>
                    </a:solidFill>
                    <a:effectLst/>
                    <a:latin typeface="-apple-system"/>
                  </a:rPr>
                  <a:t>，其中 </a:t>
                </a:r>
                <a14:m>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𝑤</m:t>
                    </m:r>
                    <m:r>
                      <a:rPr lang="zh-CN" altLang="zh-CN" sz="1200" kern="1200">
                        <a:solidFill>
                          <a:schemeClr val="tx1"/>
                        </a:solidFill>
                        <a:effectLst/>
                        <a:latin typeface="Cambria Math" panose="02040503050406030204" pitchFamily="18" charset="0"/>
                        <a:ea typeface="+mn-ea"/>
                        <a:cs typeface="+mn-cs"/>
                      </a:rPr>
                      <m:t>∈</m:t>
                    </m:r>
                    <m:r>
                      <m:rPr>
                        <m:lit/>
                      </m:rP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0,1</m:t>
                    </m:r>
                    <m:sSup>
                      <m:sSupPr>
                        <m:ctrlPr>
                          <a:rPr lang="zh-CN" altLang="zh-CN" sz="1200" i="1" kern="1200">
                            <a:solidFill>
                              <a:schemeClr val="tx1"/>
                            </a:solidFill>
                            <a:effectLst/>
                            <a:latin typeface="Cambria Math" panose="02040503050406030204" pitchFamily="18" charset="0"/>
                            <a:ea typeface="+mn-ea"/>
                            <a:cs typeface="+mn-cs"/>
                          </a:rPr>
                        </m:ctrlPr>
                      </m:sSupPr>
                      <m:e>
                        <m:r>
                          <m:rPr>
                            <m:lit/>
                          </m:rP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𝑛</m:t>
                        </m:r>
                      </m:sup>
                    </m:sSup>
                  </m:oMath>
                </a14:m>
                <a:r>
                  <a:rPr lang="zh-CN" altLang="en-US" b="0" i="0" dirty="0">
                    <a:solidFill>
                      <a:srgbClr val="182026"/>
                    </a:solidFill>
                    <a:effectLst/>
                    <a:latin typeface="-apple-system"/>
                  </a:rPr>
                  <a:t>是源身份空间，</a:t>
                </a:r>
                <a:r>
                  <a:rPr lang="en-US" altLang="zh-CN" b="0" i="0" dirty="0">
                    <a:solidFill>
                      <a:srgbClr val="182026"/>
                    </a:solidFill>
                    <a:effectLst/>
                    <a:latin typeface="-apple-system"/>
                  </a:rPr>
                  <a:t>n </a:t>
                </a:r>
                <a:r>
                  <a:rPr lang="zh-CN" altLang="en-US" b="0" i="0" dirty="0">
                    <a:solidFill>
                      <a:srgbClr val="182026"/>
                    </a:solidFill>
                    <a:effectLst/>
                    <a:latin typeface="-apple-system"/>
                  </a:rPr>
                  <a:t>是维度。</a:t>
                </a:r>
                <a:endParaRPr lang="en-US" altLang="zh-CN" b="0" i="0" dirty="0">
                  <a:solidFill>
                    <a:srgbClr val="1820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82026"/>
                  </a:solidFill>
                  <a:effectLst/>
                  <a:latin typeface="-apple-system"/>
                </a:endParaRPr>
              </a:p>
              <a:p>
                <a:r>
                  <a:rPr lang="zh-CN" altLang="en-US" b="0" i="0" dirty="0">
                    <a:solidFill>
                      <a:srgbClr val="182026"/>
                    </a:solidFill>
                    <a:effectLst/>
                    <a:latin typeface="-apple-system"/>
                  </a:rPr>
                  <a:t>本方法由四个阶段组成。首先训练一个图像隐写编码器和解码器。然后使用编码器将人工指纹嵌入到训练数据中。之后使用其原始协议训练生成模型。最后，从生成的 </a:t>
                </a:r>
                <a:r>
                  <a:rPr lang="en-US" altLang="zh-CN" b="0" i="0" dirty="0">
                    <a:solidFill>
                      <a:srgbClr val="182026"/>
                    </a:solidFill>
                    <a:effectLst/>
                    <a:latin typeface="-apple-system"/>
                  </a:rPr>
                  <a:t>deepfakes </a:t>
                </a:r>
                <a:r>
                  <a:rPr lang="zh-CN" altLang="en-US" b="0" i="0" dirty="0">
                    <a:solidFill>
                      <a:srgbClr val="182026"/>
                    </a:solidFill>
                    <a:effectLst/>
                    <a:latin typeface="-apple-system"/>
                  </a:rPr>
                  <a:t>中解码指纹。</a:t>
                </a:r>
                <a:endParaRPr lang="en-US" altLang="zh-CN" b="0" i="0" dirty="0">
                  <a:solidFill>
                    <a:srgbClr val="182026"/>
                  </a:solidFill>
                  <a:effectLst/>
                  <a:latin typeface="-apple-system"/>
                </a:endParaRP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82026"/>
                    </a:solidFill>
                    <a:effectLst/>
                    <a:latin typeface="-apple-system"/>
                  </a:rPr>
                  <a:t>图像归属的目标是学习一个映射</a:t>
                </a:r>
                <a:r>
                  <a:rPr lang="en-US" altLang="zh-CN" i="0">
                    <a:latin typeface="Cambria Math" panose="02040503050406030204" pitchFamily="18" charset="0"/>
                  </a:rPr>
                  <a:t>𝐷</a:t>
                </a:r>
                <a:r>
                  <a:rPr lang="zh-CN" altLang="zh-CN" i="0">
                    <a:latin typeface="Cambria Math" panose="02040503050406030204" pitchFamily="18" charset="0"/>
                  </a:rPr>
                  <a:t>_</a:t>
                </a:r>
                <a:r>
                  <a:rPr lang="en-US" altLang="zh-CN" i="0">
                    <a:latin typeface="Cambria Math" panose="02040503050406030204" pitchFamily="18" charset="0"/>
                  </a:rPr>
                  <a:t>0</a:t>
                </a:r>
                <a:r>
                  <a:rPr lang="zh-CN" altLang="zh-CN" i="0">
                    <a:latin typeface="Cambria Math" panose="02040503050406030204" pitchFamily="18" charset="0"/>
                  </a:rPr>
                  <a:t> (</a:t>
                </a:r>
                <a:r>
                  <a:rPr lang="en-US" altLang="zh-CN" i="0">
                    <a:latin typeface="Cambria Math" panose="02040503050406030204" pitchFamily="18" charset="0"/>
                  </a:rPr>
                  <a:t>"</a:t>
                </a:r>
                <a:r>
                  <a:rPr lang="en-US" altLang="zh-CN" i="0"/>
                  <a:t>x</a:t>
                </a:r>
                <a:r>
                  <a:rPr lang="en-US" altLang="zh-CN" i="0">
                    <a:latin typeface="Cambria Math" panose="02040503050406030204" pitchFamily="18" charset="0"/>
                  </a:rPr>
                  <a:t>" )↦𝑦</a:t>
                </a:r>
                <a:r>
                  <a:rPr lang="zh-CN" altLang="en-US" dirty="0"/>
                  <a:t>，</a:t>
                </a:r>
                <a:r>
                  <a:rPr lang="zh-CN" altLang="en-US" sz="1200" b="0" i="0" kern="1200" dirty="0">
                    <a:solidFill>
                      <a:schemeClr val="tx1"/>
                    </a:solidFill>
                    <a:effectLst/>
                    <a:latin typeface="+mn-lt"/>
                    <a:ea typeface="+mn-ea"/>
                    <a:cs typeface="+mn-cs"/>
                  </a:rPr>
                  <a:t>它跟踪图像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的源</a:t>
                </a:r>
                <a:r>
                  <a:rPr lang="en-US" altLang="zh-CN" i="0">
                    <a:latin typeface="Cambria Math" panose="02040503050406030204" pitchFamily="18" charset="0"/>
                  </a:rPr>
                  <a:t>𝑦 </a:t>
                </a:r>
                <a:r>
                  <a:rPr lang="zh-CN" altLang="zh-CN" i="0">
                    <a:latin typeface="Cambria Math" panose="02040503050406030204" pitchFamily="18" charset="0"/>
                  </a:rPr>
                  <a:t>∈</a:t>
                </a:r>
                <a:r>
                  <a:rPr lang="en-US" altLang="zh-CN" i="0">
                    <a:latin typeface="Cambria Math" panose="02040503050406030204" pitchFamily="18" charset="0"/>
                  </a:rPr>
                  <a:t> 𝕐=</a:t>
                </a:r>
                <a:r>
                  <a:rPr lang="zh-CN" altLang="zh-CN" i="0">
                    <a:latin typeface="Cambria Math" panose="02040503050406030204" pitchFamily="18" charset="0"/>
                  </a:rPr>
                  <a:t>{</a:t>
                </a:r>
                <a:r>
                  <a:rPr lang="en-US" altLang="zh-CN" i="0">
                    <a:latin typeface="Cambria Math" panose="02040503050406030204" pitchFamily="18" charset="0"/>
                  </a:rPr>
                  <a:t>real, </a:t>
                </a:r>
                <a:r>
                  <a:rPr lang="en-US" altLang="zh-CN" b="0" i="0">
                    <a:latin typeface="Cambria Math" panose="02040503050406030204" pitchFamily="18" charset="0"/>
                  </a:rPr>
                  <a:t>𝐺_1</a:t>
                </a:r>
                <a:r>
                  <a:rPr lang="en-US" altLang="zh-CN" i="0">
                    <a:latin typeface="Cambria Math" panose="02040503050406030204" pitchFamily="18" charset="0"/>
                  </a:rPr>
                  <a:t>, </a:t>
                </a:r>
                <a:r>
                  <a:rPr lang="zh-CN" altLang="zh-CN" i="0">
                    <a:latin typeface="Cambria Math" panose="02040503050406030204" pitchFamily="18" charset="0"/>
                  </a:rPr>
                  <a:t>…</a:t>
                </a:r>
                <a:r>
                  <a:rPr lang="en-US" altLang="zh-CN" i="0">
                    <a:latin typeface="Cambria Math" panose="02040503050406030204" pitchFamily="18" charset="0"/>
                  </a:rPr>
                  <a:t>, 𝐺_</a:t>
                </a:r>
                <a:r>
                  <a:rPr lang="en-US" altLang="zh-CN" b="0" i="0">
                    <a:latin typeface="Cambria Math" panose="02040503050406030204" pitchFamily="18" charset="0"/>
                  </a:rPr>
                  <a:t>𝑁 }</a:t>
                </a:r>
                <a:r>
                  <a:rPr lang="zh-CN" altLang="en-US" dirty="0"/>
                  <a:t>，我们将</a:t>
                </a:r>
                <a:r>
                  <a:rPr lang="zh-CN" altLang="en-US" sz="1200" b="0" i="0" kern="1200" dirty="0">
                    <a:solidFill>
                      <a:schemeClr val="tx1"/>
                    </a:solidFill>
                    <a:effectLst/>
                    <a:latin typeface="+mn-lt"/>
                    <a:ea typeface="+mn-ea"/>
                    <a:cs typeface="+mn-cs"/>
                  </a:rPr>
                  <a:t>归属表述为一个多标签分类问题，每个标签对应一个源。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82026"/>
                    </a:solidFill>
                    <a:effectLst/>
                    <a:latin typeface="-apple-system"/>
                  </a:rPr>
                  <a:t>为了将本方法推广到与生成模型的选择无关，我们将归因公式化为回归映射 </a:t>
                </a:r>
                <a:r>
                  <a:rPr lang="en-US" altLang="zh-CN" sz="1200" b="0" i="0">
                    <a:latin typeface="Cambria Math" panose="02040503050406030204" pitchFamily="18" charset="0"/>
                  </a:rPr>
                  <a:t>𝐷</a:t>
                </a:r>
                <a:r>
                  <a:rPr lang="zh-CN" altLang="zh-CN" sz="1200" i="0">
                    <a:latin typeface="Cambria Math" panose="02040503050406030204" pitchFamily="18" charset="0"/>
                  </a:rPr>
                  <a:t>(</a:t>
                </a:r>
                <a:r>
                  <a:rPr lang="en-US" altLang="zh-CN" sz="1200" i="0">
                    <a:latin typeface="Cambria Math" panose="02040503050406030204" pitchFamily="18" charset="0"/>
                  </a:rPr>
                  <a:t>"</a:t>
                </a:r>
                <a:r>
                  <a:rPr lang="en-US" altLang="zh-CN" sz="1200" i="0"/>
                  <a:t>x</a:t>
                </a:r>
                <a:r>
                  <a:rPr lang="en-US" altLang="zh-CN" sz="1200" i="0">
                    <a:latin typeface="Cambria Math" panose="02040503050406030204" pitchFamily="18" charset="0"/>
                  </a:rPr>
                  <a:t>" )↦w</a:t>
                </a:r>
                <a:r>
                  <a:rPr lang="zh-CN" altLang="en-US" b="0" i="0" dirty="0">
                    <a:solidFill>
                      <a:srgbClr val="182026"/>
                    </a:solidFill>
                    <a:effectLst/>
                    <a:latin typeface="-apple-system"/>
                  </a:rPr>
                  <a:t>，其中 </a:t>
                </a:r>
                <a:r>
                  <a:rPr lang="en-US" altLang="zh-CN" sz="1200" i="0" kern="1200">
                    <a:solidFill>
                      <a:schemeClr val="tx1"/>
                    </a:solidFill>
                    <a:effectLst/>
                    <a:latin typeface="+mn-lt"/>
                    <a:ea typeface="+mn-ea"/>
                    <a:cs typeface="+mn-cs"/>
                  </a:rPr>
                  <a:t>𝑤</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\{0,1\}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𝑛</a:t>
                </a:r>
                <a:r>
                  <a:rPr lang="zh-CN" altLang="en-US" b="0" i="0" dirty="0">
                    <a:solidFill>
                      <a:srgbClr val="182026"/>
                    </a:solidFill>
                    <a:effectLst/>
                    <a:latin typeface="-apple-system"/>
                  </a:rPr>
                  <a:t>是源身份空间，</a:t>
                </a:r>
                <a:r>
                  <a:rPr lang="en-US" altLang="zh-CN" b="0" i="0" dirty="0">
                    <a:solidFill>
                      <a:srgbClr val="182026"/>
                    </a:solidFill>
                    <a:effectLst/>
                    <a:latin typeface="-apple-system"/>
                  </a:rPr>
                  <a:t>n </a:t>
                </a:r>
                <a:r>
                  <a:rPr lang="zh-CN" altLang="en-US" b="0" i="0" dirty="0">
                    <a:solidFill>
                      <a:srgbClr val="182026"/>
                    </a:solidFill>
                    <a:effectLst/>
                    <a:latin typeface="-apple-system"/>
                  </a:rPr>
                  <a:t>是维度。</a:t>
                </a:r>
                <a:endParaRPr lang="en-US" altLang="zh-CN" b="0" i="0" dirty="0">
                  <a:solidFill>
                    <a:srgbClr val="1820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82026"/>
                  </a:solidFill>
                  <a:effectLst/>
                  <a:latin typeface="-apple-system"/>
                </a:endParaRPr>
              </a:p>
              <a:p>
                <a:r>
                  <a:rPr lang="zh-CN" altLang="en-US" b="0" i="0" dirty="0">
                    <a:solidFill>
                      <a:srgbClr val="182026"/>
                    </a:solidFill>
                    <a:effectLst/>
                    <a:latin typeface="-apple-system"/>
                  </a:rPr>
                  <a:t>本方法由四个阶段组成。首先训练一个图像隐写编码器和解码器。然后使用编码器将人工指纹嵌入到训练数据中。之后使用其原始协议训练生成模型。最后，从生成的 </a:t>
                </a:r>
                <a:r>
                  <a:rPr lang="en-US" altLang="zh-CN" b="0" i="0" dirty="0">
                    <a:solidFill>
                      <a:srgbClr val="182026"/>
                    </a:solidFill>
                    <a:effectLst/>
                    <a:latin typeface="-apple-system"/>
                  </a:rPr>
                  <a:t>deepfakes </a:t>
                </a:r>
                <a:r>
                  <a:rPr lang="zh-CN" altLang="en-US" b="0" i="0" dirty="0">
                    <a:solidFill>
                      <a:srgbClr val="182026"/>
                    </a:solidFill>
                    <a:effectLst/>
                    <a:latin typeface="-apple-system"/>
                  </a:rPr>
                  <a:t>中解码指纹。</a:t>
                </a:r>
                <a:endParaRPr lang="en-US" altLang="zh-CN" b="0" i="0" dirty="0">
                  <a:solidFill>
                    <a:srgbClr val="182026"/>
                  </a:solidFill>
                  <a:effectLst/>
                  <a:latin typeface="-apple-system"/>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6574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表明先进的</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操作模型可以很容易地欺骗人类肉眼和</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检测器。</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在</a:t>
            </a:r>
            <a:r>
              <a:rPr lang="en" altLang="zh-CN" sz="1200" b="0" i="0" u="none" strike="noStrike" kern="1200" dirty="0" err="1">
                <a:solidFill>
                  <a:schemeClr val="tx1"/>
                </a:solidFill>
                <a:effectLst/>
                <a:latin typeface="+mn-lt"/>
                <a:ea typeface="+mn-ea"/>
                <a:cs typeface="+mn-cs"/>
              </a:rPr>
              <a:t>DeepFake</a:t>
            </a:r>
            <a:r>
              <a:rPr lang="en" altLang="zh-CN" sz="1200" b="0" i="0" u="none" strike="noStrike" kern="1200" dirty="0">
                <a:solidFill>
                  <a:schemeClr val="tx1"/>
                </a:solidFill>
                <a:effectLst/>
                <a:latin typeface="+mn-lt"/>
                <a:ea typeface="+mn-ea"/>
                <a:cs typeface="+mn-cs"/>
              </a:rPr>
              <a:t> Disruption</a:t>
            </a:r>
            <a:r>
              <a:rPr lang="zh-CN" altLang="en-US" sz="1200" b="0" i="0" u="none" strike="noStrike" kern="1200" dirty="0">
                <a:solidFill>
                  <a:schemeClr val="tx1"/>
                </a:solidFill>
                <a:effectLst/>
                <a:latin typeface="+mn-lt"/>
                <a:ea typeface="+mn-ea"/>
                <a:cs typeface="+mn-cs"/>
              </a:rPr>
              <a:t>之后，从人眼的角度来看，虚假输出明显扭曲，但仍能欺骗</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检测器</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如对源输入添加每扰动，将使</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结果从人眼的角度看是扭曲的。然而，以前的方法并没有探索被破坏的图像是否仍然可以欺骗</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探测器。</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我们提出的方法</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干扰器可以从人端和机器端使</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操作过程失效。</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232641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82026"/>
                    </a:solidFill>
                    <a:effectLst/>
                    <a:latin typeface="-apple-system"/>
                  </a:rPr>
                  <a:t>源身份由人工指纹 </a:t>
                </a:r>
                <a:r>
                  <a:rPr lang="en-US" altLang="zh-CN" b="0" i="0" dirty="0">
                    <a:solidFill>
                      <a:srgbClr val="182026"/>
                    </a:solidFill>
                    <a:effectLst/>
                    <a:latin typeface="-apple-system"/>
                  </a:rPr>
                  <a:t>w </a:t>
                </a:r>
                <a:r>
                  <a:rPr lang="zh-CN" altLang="en-US" b="0" i="0" dirty="0">
                    <a:solidFill>
                      <a:srgbClr val="182026"/>
                    </a:solidFill>
                    <a:effectLst/>
                    <a:latin typeface="-apple-system"/>
                  </a:rPr>
                  <a:t>表示。我们使用隐写术系统 来学习编码器</a:t>
                </a:r>
                <a14:m>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𝐸</m:t>
                    </m:r>
                    <m:d>
                      <m:dPr>
                        <m:ctrlPr>
                          <a:rPr lang="zh-CN" altLang="zh-CN" sz="1200" i="1" kern="1200">
                            <a:solidFill>
                              <a:schemeClr val="tx1"/>
                            </a:solidFill>
                            <a:effectLst/>
                            <a:latin typeface="Cambria Math" panose="02040503050406030204" pitchFamily="18" charset="0"/>
                            <a:ea typeface="+mn-ea"/>
                            <a:cs typeface="+mn-cs"/>
                          </a:rPr>
                        </m:ctrlPr>
                      </m:dPr>
                      <m:e>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𝑥</m:t>
                            </m:r>
                          </m:e>
                        </m:acc>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𝑤</m:t>
                        </m:r>
                      </m:e>
                    </m:d>
                    <m:r>
                      <a:rPr lang="en-US" altLang="zh-CN" sz="1200"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b="1" i="1" kern="1200">
                                <a:solidFill>
                                  <a:schemeClr val="tx1"/>
                                </a:solidFill>
                                <a:effectLst/>
                                <a:latin typeface="Cambria Math" panose="02040503050406030204" pitchFamily="18" charset="0"/>
                                <a:ea typeface="+mn-ea"/>
                                <a:cs typeface="+mn-cs"/>
                              </a:rPr>
                              <m:t>𝒙</m:t>
                            </m:r>
                          </m:e>
                        </m:acc>
                      </m:e>
                      <m:sub>
                        <m:r>
                          <a:rPr lang="en-US" altLang="zh-CN" sz="1200" b="1" i="1" kern="1200">
                            <a:solidFill>
                              <a:schemeClr val="tx1"/>
                            </a:solidFill>
                            <a:effectLst/>
                            <a:latin typeface="Cambria Math" panose="02040503050406030204" pitchFamily="18" charset="0"/>
                            <a:ea typeface="+mn-ea"/>
                            <a:cs typeface="+mn-cs"/>
                          </a:rPr>
                          <m:t>𝒘</m:t>
                        </m:r>
                      </m:sub>
                    </m:sSub>
                  </m:oMath>
                </a14:m>
                <a:r>
                  <a:rPr lang="zh-CN" altLang="en-US" b="0" i="0" dirty="0">
                    <a:solidFill>
                      <a:srgbClr val="182026"/>
                    </a:solidFill>
                    <a:effectLst/>
                    <a:latin typeface="-apple-system"/>
                  </a:rPr>
                  <a:t>，它将任意指纹 </a:t>
                </a:r>
                <a:r>
                  <a:rPr lang="en-US" altLang="zh-CN" b="0" i="0" dirty="0">
                    <a:solidFill>
                      <a:srgbClr val="182026"/>
                    </a:solidFill>
                    <a:effectLst/>
                    <a:latin typeface="-apple-system"/>
                  </a:rPr>
                  <a:t>w</a:t>
                </a:r>
                <a:r>
                  <a:rPr lang="zh-CN" altLang="en-US" b="0" i="0" dirty="0">
                    <a:solidFill>
                      <a:srgbClr val="182026"/>
                    </a:solidFill>
                    <a:effectLst/>
                    <a:latin typeface="-apple-system"/>
                  </a:rPr>
                  <a:t>（在训练期间随机采样）嵌入到任意图像</a:t>
                </a:r>
                <a14:m>
                  <m:oMath xmlns:m="http://schemas.openxmlformats.org/officeDocument/2006/math">
                    <m:acc>
                      <m:accPr>
                        <m:chr m:val="̃"/>
                        <m:ctrlPr>
                          <a:rPr lang="zh-CN" altLang="zh-CN" sz="1200" b="1" i="1" kern="1200" smtClean="0">
                            <a:solidFill>
                              <a:schemeClr val="tx1"/>
                            </a:solidFill>
                            <a:effectLst/>
                            <a:latin typeface="Cambria Math" panose="02040503050406030204" pitchFamily="18" charset="0"/>
                            <a:ea typeface="+mn-ea"/>
                            <a:cs typeface="+mn-cs"/>
                          </a:rPr>
                        </m:ctrlPr>
                      </m:accPr>
                      <m:e>
                        <m:r>
                          <a:rPr lang="en-US" altLang="zh-CN" sz="1200" b="1" i="1" kern="1200">
                            <a:solidFill>
                              <a:schemeClr val="tx1"/>
                            </a:solidFill>
                            <a:effectLst/>
                            <a:latin typeface="Cambria Math" panose="02040503050406030204" pitchFamily="18" charset="0"/>
                            <a:ea typeface="+mn-ea"/>
                            <a:cs typeface="+mn-cs"/>
                          </a:rPr>
                          <m:t>𝒙</m:t>
                        </m:r>
                      </m:e>
                    </m:acc>
                  </m:oMath>
                </a14:m>
                <a:r>
                  <a:rPr lang="zh-CN" altLang="en-US" b="0" i="0" dirty="0">
                    <a:solidFill>
                      <a:srgbClr val="182026"/>
                    </a:solidFill>
                    <a:effectLst/>
                    <a:latin typeface="-apple-system"/>
                  </a:rPr>
                  <a:t>中。将 </a:t>
                </a:r>
                <a:r>
                  <a:rPr lang="en-US" altLang="zh-CN" b="0" i="0" dirty="0">
                    <a:solidFill>
                      <a:srgbClr val="182026"/>
                    </a:solidFill>
                    <a:effectLst/>
                    <a:latin typeface="-apple-system"/>
                  </a:rPr>
                  <a:t>E </a:t>
                </a:r>
                <a:r>
                  <a:rPr lang="zh-CN" altLang="en-US" b="0" i="0" dirty="0">
                    <a:solidFill>
                      <a:srgbClr val="182026"/>
                    </a:solidFill>
                    <a:effectLst/>
                    <a:latin typeface="-apple-system"/>
                  </a:rPr>
                  <a:t>与解码器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𝐷</m:t>
                    </m:r>
                    <m:d>
                      <m:dPr>
                        <m:ctrlPr>
                          <a:rPr lang="zh-CN" altLang="zh-CN" sz="1200" i="1" kern="1200">
                            <a:solidFill>
                              <a:schemeClr val="tx1"/>
                            </a:solidFill>
                            <a:effectLst/>
                            <a:latin typeface="Cambria Math" panose="02040503050406030204" pitchFamily="18" charset="0"/>
                            <a:ea typeface="+mn-ea"/>
                            <a:cs typeface="+mn-cs"/>
                          </a:rPr>
                        </m:ctrlPr>
                      </m:dPr>
                      <m:e>
                        <m:sSub>
                          <m:sSubPr>
                            <m:ctrlPr>
                              <a:rPr lang="zh-CN" altLang="zh-CN" sz="1200" i="1" kern="1200" smtClean="0">
                                <a:solidFill>
                                  <a:schemeClr val="tx1"/>
                                </a:solidFill>
                                <a:effectLst/>
                                <a:latin typeface="Cambria Math" panose="02040503050406030204" pitchFamily="18" charset="0"/>
                                <a:ea typeface="+mn-ea"/>
                                <a:cs typeface="+mn-cs"/>
                              </a:rPr>
                            </m:ctrlPr>
                          </m:sSubPr>
                          <m:e>
                            <m:acc>
                              <m:accPr>
                                <m:chr m:val="̃"/>
                                <m:ctrlPr>
                                  <a:rPr lang="zh-CN" altLang="zh-CN" sz="1200" i="1" kern="1200">
                                    <a:solidFill>
                                      <a:schemeClr val="tx1"/>
                                    </a:solidFill>
                                    <a:effectLst/>
                                    <a:latin typeface="Cambria Math" panose="02040503050406030204" pitchFamily="18" charset="0"/>
                                    <a:ea typeface="+mn-ea"/>
                                    <a:cs typeface="+mn-cs"/>
                                  </a:rPr>
                                </m:ctrlPr>
                              </m:accPr>
                              <m:e>
                                <m:r>
                                  <a:rPr lang="en-US" altLang="zh-CN" sz="1200" b="1" i="1" kern="1200">
                                    <a:solidFill>
                                      <a:schemeClr val="tx1"/>
                                    </a:solidFill>
                                    <a:effectLst/>
                                    <a:latin typeface="Cambria Math" panose="02040503050406030204" pitchFamily="18" charset="0"/>
                                    <a:ea typeface="+mn-ea"/>
                                    <a:cs typeface="+mn-cs"/>
                                  </a:rPr>
                                  <m:t>𝒙</m:t>
                                </m:r>
                              </m:e>
                            </m:acc>
                          </m:e>
                          <m:sub>
                            <m:r>
                              <a:rPr lang="en-US" altLang="zh-CN" sz="1200" b="1" i="1" kern="1200">
                                <a:solidFill>
                                  <a:schemeClr val="tx1"/>
                                </a:solidFill>
                                <a:effectLst/>
                                <a:latin typeface="Cambria Math" panose="02040503050406030204" pitchFamily="18" charset="0"/>
                                <a:ea typeface="+mn-ea"/>
                                <a:cs typeface="+mn-cs"/>
                              </a:rPr>
                              <m:t>𝒘</m:t>
                            </m:r>
                          </m:sub>
                        </m:sSub>
                      </m:e>
                    </m:d>
                    <m:r>
                      <a:rPr lang="en-US" altLang="zh-CN" sz="1200" kern="1200">
                        <a:solidFill>
                          <a:schemeClr val="tx1"/>
                        </a:solidFill>
                        <a:effectLst/>
                        <a:latin typeface="Cambria Math" panose="02040503050406030204" pitchFamily="18" charset="0"/>
                        <a:ea typeface="+mn-ea"/>
                        <a:cs typeface="+mn-cs"/>
                      </a:rPr>
                      <m:t>↦</m:t>
                    </m:r>
                    <m:r>
                      <m:rPr>
                        <m:sty m:val="p"/>
                      </m:rPr>
                      <a:rPr lang="en-US" altLang="zh-CN" sz="1200" i="1" kern="1200">
                        <a:solidFill>
                          <a:schemeClr val="tx1"/>
                        </a:solidFill>
                        <a:effectLst/>
                        <a:latin typeface="Cambria Math" panose="02040503050406030204" pitchFamily="18" charset="0"/>
                        <a:ea typeface="+mn-ea"/>
                        <a:cs typeface="+mn-cs"/>
                      </a:rPr>
                      <m:t>w</m:t>
                    </m:r>
                  </m:oMath>
                </a14:m>
                <a:r>
                  <a:rPr lang="zh-CN" altLang="en-US" b="0" i="0" dirty="0">
                    <a:solidFill>
                      <a:srgbClr val="182026"/>
                    </a:solidFill>
                    <a:effectLst/>
                    <a:latin typeface="-apple-system"/>
                  </a:rPr>
                  <a:t>耦合以从图像中检测指纹信息。 </a:t>
                </a:r>
                <a:r>
                  <a:rPr lang="en-US" altLang="zh-CN" b="0" i="0" dirty="0">
                    <a:solidFill>
                      <a:srgbClr val="182026"/>
                    </a:solidFill>
                    <a:effectLst/>
                    <a:latin typeface="-apple-system"/>
                  </a:rPr>
                  <a:t>E </a:t>
                </a:r>
                <a:r>
                  <a:rPr lang="zh-CN" altLang="en-US" b="0" i="0" dirty="0">
                    <a:solidFill>
                      <a:srgbClr val="182026"/>
                    </a:solidFill>
                    <a:effectLst/>
                    <a:latin typeface="-apple-system"/>
                  </a:rPr>
                  <a:t>和 </a:t>
                </a:r>
                <a:r>
                  <a:rPr lang="en-US" altLang="zh-CN" b="0" i="0" dirty="0">
                    <a:solidFill>
                      <a:srgbClr val="182026"/>
                    </a:solidFill>
                    <a:effectLst/>
                    <a:latin typeface="-apple-system"/>
                  </a:rPr>
                  <a:t>D </a:t>
                </a:r>
                <a:r>
                  <a:rPr lang="zh-CN" altLang="en-US" b="0" i="0" dirty="0">
                    <a:solidFill>
                      <a:srgbClr val="182026"/>
                    </a:solidFill>
                    <a:effectLst/>
                    <a:latin typeface="-apple-system"/>
                  </a:rPr>
                  <a:t>被表述为如图所示具有这些训练损失的卷积神经网络，其中</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𝑘</m:t>
                        </m:r>
                      </m:sub>
                    </m:sSub>
                  </m:oMath>
                </a14:m>
                <a:r>
                  <a:rPr lang="zh-CN" altLang="en-US" sz="1200" b="0" i="0" kern="1200" dirty="0">
                    <a:solidFill>
                      <a:schemeClr val="tx1"/>
                    </a:solidFill>
                    <a:effectLst/>
                    <a:latin typeface="+mn-lt"/>
                    <a:ea typeface="+mn-ea"/>
                    <a:cs typeface="+mn-cs"/>
                  </a:rPr>
                  <a:t>和</a:t>
                </a:r>
                <a14:m>
                  <m:oMath xmlns:m="http://schemas.openxmlformats.org/officeDocument/2006/math">
                    <m:sSub>
                      <m:sSubPr>
                        <m:ctrlPr>
                          <a:rPr lang="zh-CN" altLang="zh-CN" i="1" smtClean="0">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𝑘</m:t>
                        </m:r>
                      </m:sub>
                    </m:sSub>
                  </m:oMath>
                </a14:m>
                <a:r>
                  <a:rPr lang="zh-CN" altLang="en-US" sz="1200" b="0" i="0" kern="1200" dirty="0">
                    <a:solidFill>
                      <a:schemeClr val="tx1"/>
                    </a:solidFill>
                    <a:effectLst/>
                    <a:latin typeface="+mn-lt"/>
                    <a:ea typeface="+mn-ea"/>
                    <a:cs typeface="+mn-cs"/>
                  </a:rPr>
                  <a:t>分别是输入指纹和检测指纹的第 </a:t>
                </a:r>
                <a:r>
                  <a:rPr lang="en-US" altLang="zh-CN" sz="1200" b="0" i="0" kern="1200" dirty="0">
                    <a:solidFill>
                      <a:schemeClr val="tx1"/>
                    </a:solidFill>
                    <a:effectLst/>
                    <a:latin typeface="+mn-lt"/>
                    <a:ea typeface="+mn-ea"/>
                    <a:cs typeface="+mn-cs"/>
                  </a:rPr>
                  <a:t>k </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λ </a:t>
                </a:r>
                <a:r>
                  <a:rPr lang="zh-CN" altLang="en-US" sz="1200" b="0" i="0" kern="1200" dirty="0">
                    <a:solidFill>
                      <a:schemeClr val="tx1"/>
                    </a:solidFill>
                    <a:effectLst/>
                    <a:latin typeface="+mn-lt"/>
                    <a:ea typeface="+mn-ea"/>
                    <a:cs typeface="+mn-cs"/>
                  </a:rPr>
                  <a:t>是平衡两个客观项的超参数，二进制交叉熵项 </a:t>
                </a:r>
                <a14:m>
                  <m:oMath xmlns:m="http://schemas.openxmlformats.org/officeDocument/2006/math">
                    <m:sSub>
                      <m:sSubPr>
                        <m:ctrlPr>
                          <a:rPr lang="en-US" altLang="zh-CN" i="1" kern="100" smtClean="0">
                            <a:latin typeface="Cambria Math" panose="02040503050406030204" pitchFamily="18" charset="0"/>
                            <a:ea typeface="等线" panose="02010600030101010101" pitchFamily="2" charset="-122"/>
                            <a:cs typeface="Segoe UI" panose="020B0502040204020203" pitchFamily="34" charset="0"/>
                          </a:rPr>
                        </m:ctrlPr>
                      </m:sSubPr>
                      <m:e>
                        <m:r>
                          <a:rPr lang="en-US" altLang="zh-CN" i="1" kern="100">
                            <a:latin typeface="Cambria Math" panose="02040503050406030204" pitchFamily="18" charset="0"/>
                            <a:ea typeface="等线" panose="02010600030101010101" pitchFamily="2" charset="-122"/>
                            <a:cs typeface="Segoe UI" panose="020B0502040204020203" pitchFamily="34" charset="0"/>
                          </a:rPr>
                          <m:t>𝐿</m:t>
                        </m:r>
                      </m:e>
                      <m:sub>
                        <m:r>
                          <a:rPr lang="en-US" altLang="zh-CN" i="1" kern="100">
                            <a:latin typeface="Cambria Math" panose="02040503050406030204" pitchFamily="18" charset="0"/>
                            <a:ea typeface="等线" panose="02010600030101010101" pitchFamily="2" charset="-122"/>
                            <a:cs typeface="Segoe UI" panose="020B0502040204020203" pitchFamily="34" charset="0"/>
                          </a:rPr>
                          <m:t>𝐵𝐶𝐸</m:t>
                        </m:r>
                      </m:sub>
                    </m:sSub>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指导解码器对编码器嵌入的指纹进行解码，均方误差项 </a:t>
                </a:r>
                <a14:m>
                  <m:oMath xmlns:m="http://schemas.openxmlformats.org/officeDocument/2006/math">
                    <m:sSub>
                      <m:sSubPr>
                        <m:ctrlPr>
                          <a:rPr lang="en-US" altLang="zh-CN" i="1" kern="100" smtClean="0">
                            <a:latin typeface="Cambria Math" panose="02040503050406030204" pitchFamily="18" charset="0"/>
                            <a:ea typeface="等线" panose="02010600030101010101" pitchFamily="2" charset="-122"/>
                            <a:cs typeface="Segoe UI" panose="020B0502040204020203" pitchFamily="34" charset="0"/>
                          </a:rPr>
                        </m:ctrlPr>
                      </m:sSubPr>
                      <m:e>
                        <m:r>
                          <a:rPr lang="en-US" altLang="zh-CN" i="1" kern="100">
                            <a:latin typeface="Cambria Math" panose="02040503050406030204" pitchFamily="18" charset="0"/>
                            <a:ea typeface="等线" panose="02010600030101010101" pitchFamily="2" charset="-122"/>
                            <a:cs typeface="Segoe UI" panose="020B0502040204020203" pitchFamily="34" charset="0"/>
                          </a:rPr>
                          <m:t>𝐿</m:t>
                        </m:r>
                      </m:e>
                      <m:sub>
                        <m:r>
                          <a:rPr lang="en-US" altLang="zh-CN" i="1" kern="100">
                            <a:latin typeface="Cambria Math" panose="02040503050406030204" pitchFamily="18" charset="0"/>
                            <a:ea typeface="等线" panose="02010600030101010101" pitchFamily="2" charset="-122"/>
                            <a:cs typeface="Segoe UI" panose="020B0502040204020203" pitchFamily="34" charset="0"/>
                          </a:rPr>
                          <m:t>𝑀𝑆𝐸</m:t>
                        </m:r>
                      </m:sub>
                    </m:sSub>
                  </m:oMath>
                </a14:m>
                <a:r>
                  <a:rPr lang="zh-CN" altLang="en-US" sz="1200" b="0" i="0" kern="1200" dirty="0">
                    <a:solidFill>
                      <a:schemeClr val="tx1"/>
                    </a:solidFill>
                    <a:effectLst/>
                    <a:latin typeface="+mn-lt"/>
                    <a:ea typeface="+mn-ea"/>
                    <a:cs typeface="+mn-cs"/>
                  </a:rPr>
                  <a:t>会惩罚隐秘图像 </a:t>
                </a:r>
                <a14:m>
                  <m:oMath xmlns:m="http://schemas.openxmlformats.org/officeDocument/2006/math">
                    <m:r>
                      <a:rPr lang="en-US" altLang="zh-CN" i="1" smtClean="0">
                        <a:latin typeface="Cambria Math" panose="02040503050406030204" pitchFamily="18" charset="0"/>
                      </a:rPr>
                      <m:t>𝐸</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𝑤</m:t>
                        </m:r>
                      </m:e>
                    </m:d>
                  </m:oMath>
                </a14:m>
                <a:r>
                  <a:rPr lang="zh-CN" altLang="en-US" sz="1200" b="0" i="0" kern="1200" dirty="0">
                    <a:solidFill>
                      <a:schemeClr val="tx1"/>
                    </a:solidFill>
                    <a:effectLst/>
                    <a:latin typeface="+mn-lt"/>
                    <a:ea typeface="+mn-ea"/>
                    <a:cs typeface="+mn-cs"/>
                  </a:rPr>
                  <a:t>与原始图像 </a:t>
                </a:r>
                <a14:m>
                  <m:oMath xmlns:m="http://schemas.openxmlformats.org/officeDocument/2006/math">
                    <m:acc>
                      <m:accPr>
                        <m:chr m:val="̃"/>
                        <m:ctrlPr>
                          <a:rPr lang="zh-CN" altLang="zh-CN" i="1" smtClean="0">
                            <a:latin typeface="Cambria Math" panose="02040503050406030204" pitchFamily="18" charset="0"/>
                          </a:rPr>
                        </m:ctrlPr>
                      </m:accPr>
                      <m:e>
                        <m:r>
                          <a:rPr lang="en-US" altLang="zh-CN" i="1">
                            <a:latin typeface="Cambria Math" panose="02040503050406030204" pitchFamily="18" charset="0"/>
                          </a:rPr>
                          <m:t>𝑥</m:t>
                        </m:r>
                      </m:e>
                    </m:acc>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的任何偏差</a:t>
                </a:r>
                <a:endParaRPr lang="en-US" altLang="zh-CN" b="0" i="0" dirty="0">
                  <a:solidFill>
                    <a:srgbClr val="182026"/>
                  </a:solidFill>
                  <a:effectLst/>
                  <a:latin typeface="-apple-system"/>
                </a:endParaRP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82026"/>
                    </a:solidFill>
                    <a:effectLst/>
                    <a:latin typeface="-apple-system"/>
                  </a:rPr>
                  <a:t>源身份由人工指纹 </a:t>
                </a:r>
                <a:r>
                  <a:rPr lang="en-US" altLang="zh-CN" b="0" i="0" dirty="0">
                    <a:solidFill>
                      <a:srgbClr val="182026"/>
                    </a:solidFill>
                    <a:effectLst/>
                    <a:latin typeface="-apple-system"/>
                  </a:rPr>
                  <a:t>w </a:t>
                </a:r>
                <a:r>
                  <a:rPr lang="zh-CN" altLang="en-US" b="0" i="0" dirty="0">
                    <a:solidFill>
                      <a:srgbClr val="182026"/>
                    </a:solidFill>
                    <a:effectLst/>
                    <a:latin typeface="-apple-system"/>
                  </a:rPr>
                  <a:t>表示。我们使用隐写术系统 来学习编码器</a:t>
                </a:r>
                <a:r>
                  <a:rPr lang="en-US" altLang="zh-CN" sz="1200" i="0" kern="1200">
                    <a:solidFill>
                      <a:schemeClr val="tx1"/>
                    </a:solidFill>
                    <a:effectLst/>
                    <a:latin typeface="+mn-lt"/>
                    <a:ea typeface="+mn-ea"/>
                    <a:cs typeface="+mn-cs"/>
                  </a:rPr>
                  <a:t>𝐸</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,𝑤)↦</a:t>
                </a:r>
                <a:r>
                  <a:rPr lang="en-US" altLang="zh-CN" sz="1200" b="1" i="0" kern="1200">
                    <a:solidFill>
                      <a:schemeClr val="tx1"/>
                    </a:solidFill>
                    <a:effectLst/>
                    <a:latin typeface="+mn-lt"/>
                    <a:ea typeface="+mn-ea"/>
                    <a:cs typeface="+mn-cs"/>
                  </a:rPr>
                  <a:t>𝒙</a:t>
                </a:r>
                <a:r>
                  <a:rPr lang="zh-CN" altLang="zh-CN" sz="1200" b="1" i="0" kern="1200">
                    <a:solidFill>
                      <a:schemeClr val="tx1"/>
                    </a:solidFill>
                    <a:effectLst/>
                    <a:latin typeface="+mn-lt"/>
                    <a:ea typeface="+mn-ea"/>
                    <a:cs typeface="+mn-cs"/>
                  </a:rPr>
                  <a:t> ̃_</a:t>
                </a:r>
                <a:r>
                  <a:rPr lang="en-US" altLang="zh-CN" sz="1200" b="1" i="0" kern="1200">
                    <a:solidFill>
                      <a:schemeClr val="tx1"/>
                    </a:solidFill>
                    <a:effectLst/>
                    <a:latin typeface="+mn-lt"/>
                    <a:ea typeface="+mn-ea"/>
                    <a:cs typeface="+mn-cs"/>
                  </a:rPr>
                  <a:t>𝒘</a:t>
                </a:r>
                <a:r>
                  <a:rPr lang="zh-CN" altLang="en-US" b="0" i="0" dirty="0">
                    <a:solidFill>
                      <a:srgbClr val="182026"/>
                    </a:solidFill>
                    <a:effectLst/>
                    <a:latin typeface="-apple-system"/>
                  </a:rPr>
                  <a:t>，它将任意指纹 </a:t>
                </a:r>
                <a:r>
                  <a:rPr lang="en-US" altLang="zh-CN" b="0" i="0" dirty="0">
                    <a:solidFill>
                      <a:srgbClr val="182026"/>
                    </a:solidFill>
                    <a:effectLst/>
                    <a:latin typeface="-apple-system"/>
                  </a:rPr>
                  <a:t>w</a:t>
                </a:r>
                <a:r>
                  <a:rPr lang="zh-CN" altLang="en-US" b="0" i="0" dirty="0">
                    <a:solidFill>
                      <a:srgbClr val="182026"/>
                    </a:solidFill>
                    <a:effectLst/>
                    <a:latin typeface="-apple-system"/>
                  </a:rPr>
                  <a:t>（在训练期间随机采样）嵌入到任意图像</a:t>
                </a:r>
                <a:r>
                  <a:rPr lang="en-US" altLang="zh-CN" sz="1200" b="1" i="0" kern="1200">
                    <a:solidFill>
                      <a:schemeClr val="tx1"/>
                    </a:solidFill>
                    <a:effectLst/>
                    <a:latin typeface="Cambria Math" panose="02040503050406030204" pitchFamily="18" charset="0"/>
                    <a:ea typeface="+mn-ea"/>
                    <a:cs typeface="+mn-cs"/>
                  </a:rPr>
                  <a:t>𝒙</a:t>
                </a:r>
                <a:r>
                  <a:rPr lang="zh-CN" altLang="zh-CN" sz="1200" b="1" i="0" kern="1200">
                    <a:solidFill>
                      <a:schemeClr val="tx1"/>
                    </a:solidFill>
                    <a:effectLst/>
                    <a:latin typeface="Cambria Math" panose="02040503050406030204" pitchFamily="18" charset="0"/>
                    <a:ea typeface="+mn-ea"/>
                    <a:cs typeface="+mn-cs"/>
                  </a:rPr>
                  <a:t> ̃</a:t>
                </a:r>
                <a:r>
                  <a:rPr lang="zh-CN" altLang="en-US" b="0" i="0" dirty="0">
                    <a:solidFill>
                      <a:srgbClr val="182026"/>
                    </a:solidFill>
                    <a:effectLst/>
                    <a:latin typeface="-apple-system"/>
                  </a:rPr>
                  <a:t>中。将 </a:t>
                </a:r>
                <a:r>
                  <a:rPr lang="en-US" altLang="zh-CN" b="0" i="0" dirty="0">
                    <a:solidFill>
                      <a:srgbClr val="182026"/>
                    </a:solidFill>
                    <a:effectLst/>
                    <a:latin typeface="-apple-system"/>
                  </a:rPr>
                  <a:t>E </a:t>
                </a:r>
                <a:r>
                  <a:rPr lang="zh-CN" altLang="en-US" b="0" i="0" dirty="0">
                    <a:solidFill>
                      <a:srgbClr val="182026"/>
                    </a:solidFill>
                    <a:effectLst/>
                    <a:latin typeface="-apple-system"/>
                  </a:rPr>
                  <a:t>与解码器 </a:t>
                </a:r>
                <a:r>
                  <a:rPr lang="en-US" altLang="zh-CN" sz="1200" b="0" i="0" kern="1200">
                    <a:solidFill>
                      <a:schemeClr val="tx1"/>
                    </a:solidFill>
                    <a:effectLst/>
                    <a:latin typeface="Cambria Math" panose="02040503050406030204" pitchFamily="18" charset="0"/>
                    <a:ea typeface="+mn-ea"/>
                    <a:cs typeface="+mn-cs"/>
                  </a:rPr>
                  <a:t>𝐷</a:t>
                </a:r>
                <a:r>
                  <a:rPr lang="zh-CN" altLang="zh-CN" sz="1200" i="0" kern="1200">
                    <a:solidFill>
                      <a:schemeClr val="tx1"/>
                    </a:solidFill>
                    <a:effectLst/>
                    <a:latin typeface="Cambria Math" panose="02040503050406030204" pitchFamily="18" charset="0"/>
                    <a:ea typeface="+mn-ea"/>
                    <a:cs typeface="+mn-cs"/>
                  </a:rPr>
                  <a:t>(</a:t>
                </a:r>
                <a:r>
                  <a:rPr lang="en-US" altLang="zh-CN" sz="1200" b="1" i="0" kern="1200">
                    <a:solidFill>
                      <a:schemeClr val="tx1"/>
                    </a:solidFill>
                    <a:effectLst/>
                    <a:latin typeface="Cambria Math" panose="02040503050406030204" pitchFamily="18" charset="0"/>
                    <a:ea typeface="+mn-ea"/>
                    <a:cs typeface="+mn-cs"/>
                  </a:rPr>
                  <a:t>𝒙</a:t>
                </a:r>
                <a:r>
                  <a:rPr lang="zh-CN" altLang="zh-CN" sz="1200" b="1" i="0" kern="1200">
                    <a:solidFill>
                      <a:schemeClr val="tx1"/>
                    </a:solidFill>
                    <a:effectLst/>
                    <a:latin typeface="Cambria Math" panose="02040503050406030204" pitchFamily="18" charset="0"/>
                    <a:ea typeface="+mn-ea"/>
                    <a:cs typeface="+mn-cs"/>
                  </a:rPr>
                  <a:t> ̃_</a:t>
                </a:r>
                <a:r>
                  <a:rPr lang="en-US" altLang="zh-CN" sz="1200" b="1" i="0" kern="1200">
                    <a:solidFill>
                      <a:schemeClr val="tx1"/>
                    </a:solidFill>
                    <a:effectLst/>
                    <a:latin typeface="Cambria Math" panose="02040503050406030204" pitchFamily="18" charset="0"/>
                    <a:ea typeface="+mn-ea"/>
                    <a:cs typeface="+mn-cs"/>
                  </a:rPr>
                  <a:t>𝒘 )</a:t>
                </a:r>
                <a:r>
                  <a:rPr lang="en-US" altLang="zh-CN" sz="1200" i="0" kern="1200">
                    <a:solidFill>
                      <a:schemeClr val="tx1"/>
                    </a:solidFill>
                    <a:effectLst/>
                    <a:latin typeface="Cambria Math" panose="02040503050406030204" pitchFamily="18" charset="0"/>
                    <a:ea typeface="+mn-ea"/>
                    <a:cs typeface="+mn-cs"/>
                  </a:rPr>
                  <a:t>↦w</a:t>
                </a:r>
                <a:r>
                  <a:rPr lang="zh-CN" altLang="en-US" b="0" i="0" dirty="0">
                    <a:solidFill>
                      <a:srgbClr val="182026"/>
                    </a:solidFill>
                    <a:effectLst/>
                    <a:latin typeface="-apple-system"/>
                  </a:rPr>
                  <a:t>耦合以从图像中检测指纹信息。 </a:t>
                </a:r>
                <a:r>
                  <a:rPr lang="en-US" altLang="zh-CN" b="0" i="0" dirty="0">
                    <a:solidFill>
                      <a:srgbClr val="182026"/>
                    </a:solidFill>
                    <a:effectLst/>
                    <a:latin typeface="-apple-system"/>
                  </a:rPr>
                  <a:t>E </a:t>
                </a:r>
                <a:r>
                  <a:rPr lang="zh-CN" altLang="en-US" b="0" i="0" dirty="0">
                    <a:solidFill>
                      <a:srgbClr val="182026"/>
                    </a:solidFill>
                    <a:effectLst/>
                    <a:latin typeface="-apple-system"/>
                  </a:rPr>
                  <a:t>和 </a:t>
                </a:r>
                <a:r>
                  <a:rPr lang="en-US" altLang="zh-CN" b="0" i="0" dirty="0">
                    <a:solidFill>
                      <a:srgbClr val="182026"/>
                    </a:solidFill>
                    <a:effectLst/>
                    <a:latin typeface="-apple-system"/>
                  </a:rPr>
                  <a:t>D </a:t>
                </a:r>
                <a:r>
                  <a:rPr lang="zh-CN" altLang="en-US" b="0" i="0" dirty="0">
                    <a:solidFill>
                      <a:srgbClr val="182026"/>
                    </a:solidFill>
                    <a:effectLst/>
                    <a:latin typeface="-apple-system"/>
                  </a:rPr>
                  <a:t>被表述为如图所示具有这些训练损失的卷积神经网络，其中</a:t>
                </a:r>
                <a:r>
                  <a:rPr lang="en-US" altLang="zh-CN" i="0">
                    <a:latin typeface="Cambria Math" panose="02040503050406030204" pitchFamily="18" charset="0"/>
                  </a:rPr>
                  <a:t>𝑤</a:t>
                </a:r>
                <a:r>
                  <a:rPr lang="zh-CN" altLang="zh-CN" i="0">
                    <a:latin typeface="Cambria Math" panose="02040503050406030204" pitchFamily="18" charset="0"/>
                  </a:rPr>
                  <a:t>_</a:t>
                </a:r>
                <a:r>
                  <a:rPr lang="en-US" altLang="zh-CN" i="0">
                    <a:latin typeface="Cambria Math" panose="02040503050406030204" pitchFamily="18" charset="0"/>
                  </a:rPr>
                  <a:t>𝑘</a:t>
                </a:r>
                <a:r>
                  <a:rPr lang="zh-CN" altLang="en-US" sz="1200" b="0" i="0" kern="1200" dirty="0">
                    <a:solidFill>
                      <a:schemeClr val="tx1"/>
                    </a:solidFill>
                    <a:effectLst/>
                    <a:latin typeface="+mn-lt"/>
                    <a:ea typeface="+mn-ea"/>
                    <a:cs typeface="+mn-cs"/>
                  </a:rPr>
                  <a:t>和</a:t>
                </a:r>
                <a:r>
                  <a:rPr lang="en-US" altLang="zh-CN" i="0">
                    <a:latin typeface="Cambria Math" panose="02040503050406030204" pitchFamily="18" charset="0"/>
                  </a:rPr>
                  <a:t>𝑤</a:t>
                </a:r>
                <a:r>
                  <a:rPr lang="zh-CN" altLang="zh-CN" i="0">
                    <a:latin typeface="Cambria Math" panose="02040503050406030204" pitchFamily="18" charset="0"/>
                  </a:rPr>
                  <a:t> ̂_</a:t>
                </a:r>
                <a:r>
                  <a:rPr lang="en-US" altLang="zh-CN" i="0">
                    <a:latin typeface="Cambria Math" panose="02040503050406030204" pitchFamily="18" charset="0"/>
                  </a:rPr>
                  <a:t>𝑘</a:t>
                </a:r>
                <a:r>
                  <a:rPr lang="zh-CN" altLang="en-US" sz="1200" b="0" i="0" kern="1200" dirty="0">
                    <a:solidFill>
                      <a:schemeClr val="tx1"/>
                    </a:solidFill>
                    <a:effectLst/>
                    <a:latin typeface="+mn-lt"/>
                    <a:ea typeface="+mn-ea"/>
                    <a:cs typeface="+mn-cs"/>
                  </a:rPr>
                  <a:t>分别是输入指纹和检测指纹的第 </a:t>
                </a:r>
                <a:r>
                  <a:rPr lang="en-US" altLang="zh-CN" sz="1200" b="0" i="0" kern="1200" dirty="0">
                    <a:solidFill>
                      <a:schemeClr val="tx1"/>
                    </a:solidFill>
                    <a:effectLst/>
                    <a:latin typeface="+mn-lt"/>
                    <a:ea typeface="+mn-ea"/>
                    <a:cs typeface="+mn-cs"/>
                  </a:rPr>
                  <a:t>k </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λ </a:t>
                </a:r>
                <a:r>
                  <a:rPr lang="zh-CN" altLang="en-US" sz="1200" b="0" i="0" kern="1200" dirty="0">
                    <a:solidFill>
                      <a:schemeClr val="tx1"/>
                    </a:solidFill>
                    <a:effectLst/>
                    <a:latin typeface="+mn-lt"/>
                    <a:ea typeface="+mn-ea"/>
                    <a:cs typeface="+mn-cs"/>
                  </a:rPr>
                  <a:t>是平衡两个客观项的超参数，二进制交叉熵项 </a:t>
                </a:r>
                <a:r>
                  <a:rPr lang="en-US" altLang="zh-CN" i="0" kern="100">
                    <a:latin typeface="Cambria Math" panose="02040503050406030204" pitchFamily="18" charset="0"/>
                    <a:ea typeface="等线" panose="02010600030101010101" pitchFamily="2" charset="-122"/>
                    <a:cs typeface="Segoe UI" panose="020B0502040204020203" pitchFamily="34" charset="0"/>
                  </a:rPr>
                  <a:t>𝐿_𝐵𝐶𝐸</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指导解码器对编码器嵌入的指纹进行解码，均方误差项 </a:t>
                </a:r>
                <a:r>
                  <a:rPr lang="en-US" altLang="zh-CN" i="0" kern="100">
                    <a:latin typeface="Cambria Math" panose="02040503050406030204" pitchFamily="18" charset="0"/>
                    <a:ea typeface="等线" panose="02010600030101010101" pitchFamily="2" charset="-122"/>
                    <a:cs typeface="Segoe UI" panose="020B0502040204020203" pitchFamily="34" charset="0"/>
                  </a:rPr>
                  <a:t>𝐿_𝑀𝑆𝐸</a:t>
                </a:r>
                <a:r>
                  <a:rPr lang="zh-CN" altLang="en-US" sz="1200" b="0" i="0" kern="1200" dirty="0">
                    <a:solidFill>
                      <a:schemeClr val="tx1"/>
                    </a:solidFill>
                    <a:effectLst/>
                    <a:latin typeface="+mn-lt"/>
                    <a:ea typeface="+mn-ea"/>
                    <a:cs typeface="+mn-cs"/>
                  </a:rPr>
                  <a:t>会惩罚隐秘图像 </a:t>
                </a:r>
                <a:r>
                  <a:rPr lang="en-US" altLang="zh-CN" i="0">
                    <a:latin typeface="Cambria Math" panose="02040503050406030204" pitchFamily="18" charset="0"/>
                  </a:rPr>
                  <a:t>𝐸</a:t>
                </a:r>
                <a:r>
                  <a:rPr lang="zh-CN" altLang="zh-CN" i="0">
                    <a:latin typeface="Cambria Math" panose="02040503050406030204" pitchFamily="18" charset="0"/>
                  </a:rPr>
                  <a:t>(</a:t>
                </a:r>
                <a:r>
                  <a:rPr lang="en-US" altLang="zh-CN" i="0">
                    <a:latin typeface="Cambria Math" panose="02040503050406030204" pitchFamily="18" charset="0"/>
                  </a:rPr>
                  <a:t>𝑥</a:t>
                </a:r>
                <a:r>
                  <a:rPr lang="zh-CN" altLang="zh-CN" i="0">
                    <a:latin typeface="Cambria Math" panose="02040503050406030204" pitchFamily="18" charset="0"/>
                  </a:rPr>
                  <a:t> ̃</a:t>
                </a:r>
                <a:r>
                  <a:rPr lang="en-US" altLang="zh-CN" i="0">
                    <a:latin typeface="Cambria Math" panose="02040503050406030204" pitchFamily="18" charset="0"/>
                  </a:rPr>
                  <a:t>,𝑤)</a:t>
                </a:r>
                <a:r>
                  <a:rPr lang="zh-CN" altLang="en-US" sz="1200" b="0" i="0" kern="1200" dirty="0">
                    <a:solidFill>
                      <a:schemeClr val="tx1"/>
                    </a:solidFill>
                    <a:effectLst/>
                    <a:latin typeface="+mn-lt"/>
                    <a:ea typeface="+mn-ea"/>
                    <a:cs typeface="+mn-cs"/>
                  </a:rPr>
                  <a:t>与原始图像 </a:t>
                </a:r>
                <a:r>
                  <a:rPr lang="en-US" altLang="zh-CN" i="0">
                    <a:latin typeface="Cambria Math" panose="02040503050406030204" pitchFamily="18" charset="0"/>
                  </a:rPr>
                  <a:t>𝑥</a:t>
                </a:r>
                <a:r>
                  <a:rPr lang="zh-CN" altLang="zh-CN" i="0">
                    <a:latin typeface="Cambria Math" panose="02040503050406030204" pitchFamily="18" charset="0"/>
                  </a:rPr>
                  <a:t>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的任何偏差</a:t>
                </a:r>
                <a:endParaRPr lang="en-US" altLang="zh-CN" b="0" i="0" dirty="0">
                  <a:solidFill>
                    <a:srgbClr val="182026"/>
                  </a:solidFill>
                  <a:effectLst/>
                  <a:latin typeface="-apple-system"/>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9812589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619583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err="1">
                <a:solidFill>
                  <a:schemeClr val="tx1"/>
                </a:solidFill>
                <a:effectLst/>
                <a:latin typeface="+mn-lt"/>
                <a:ea typeface="+mn-ea"/>
                <a:cs typeface="+mn-cs"/>
              </a:rPr>
              <a:t>DeepFake</a:t>
            </a:r>
            <a:r>
              <a:rPr lang="en" altLang="zh-CN" sz="1200" b="0" i="0" u="none" strike="noStrike" kern="1200" dirty="0">
                <a:solidFill>
                  <a:schemeClr val="tx1"/>
                </a:solidFill>
                <a:effectLst/>
                <a:latin typeface="+mn-lt"/>
                <a:ea typeface="+mn-ea"/>
                <a:cs typeface="+mn-cs"/>
              </a:rPr>
              <a:t> Disrupter</a:t>
            </a:r>
            <a:r>
              <a:rPr lang="zh-CN" altLang="en-US" sz="1200" b="0" i="0" u="none" strike="noStrike" kern="1200" dirty="0">
                <a:solidFill>
                  <a:schemeClr val="tx1"/>
                </a:solidFill>
                <a:effectLst/>
                <a:latin typeface="+mn-lt"/>
                <a:ea typeface="+mn-ea"/>
                <a:cs typeface="+mn-cs"/>
              </a:rPr>
              <a:t>是一种扰动生成器，以真实图像为输入，输出人类难以察觉的扰动，从而使</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模型生成的数据通过</a:t>
            </a:r>
            <a:r>
              <a:rPr lang="en" altLang="zh-CN" sz="1200" b="0" i="0" u="none" strike="noStrike" kern="1200" dirty="0" err="1">
                <a:solidFill>
                  <a:schemeClr val="tx1"/>
                </a:solidFill>
                <a:effectLst/>
                <a:latin typeface="+mn-lt"/>
                <a:ea typeface="+mn-ea"/>
                <a:cs typeface="+mn-cs"/>
              </a:rPr>
              <a:t>DeepFake</a:t>
            </a:r>
            <a:r>
              <a:rPr lang="zh-CN" altLang="en-US" sz="1200" b="0" i="0" u="none" strike="noStrike" kern="1200" dirty="0">
                <a:solidFill>
                  <a:schemeClr val="tx1"/>
                </a:solidFill>
                <a:effectLst/>
                <a:latin typeface="+mn-lt"/>
                <a:ea typeface="+mn-ea"/>
                <a:cs typeface="+mn-cs"/>
              </a:rPr>
              <a:t>检测器和人眼识别为假数据</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741797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在源图像上添加人类难以察觉的扰动</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047301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该方法的模型流程由扰动发生器、深度伪发生器和深度伪检测器组成。接下来我们将逐一介绍，并给出一个整体的优化框架。</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由于式</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中的不等式约束在网络的端到端训练中不能方便地处理，我们进一步得到了目标函数的软约束版本</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00890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580503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
        <p:nvSpPr>
          <p:cNvPr id="7" name="矩形 6"/>
          <p:cNvSpPr/>
          <p:nvPr userDrawn="1"/>
        </p:nvSpPr>
        <p:spPr>
          <a:xfrm>
            <a:off x="-57754" y="1181451"/>
            <a:ext cx="12307508" cy="5702360"/>
          </a:xfrm>
          <a:prstGeom prst="rect">
            <a:avLst/>
          </a:prstGeom>
          <a:blipFill dpi="0" rotWithShape="1">
            <a:blip r:embed="rId4">
              <a:alphaModFix amt="1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 name="矩形 1"/>
          <p:cNvSpPr/>
          <p:nvPr userDrawn="1"/>
        </p:nvSpPr>
        <p:spPr>
          <a:xfrm>
            <a:off x="4934571" y="2267571"/>
            <a:ext cx="2322858" cy="2322858"/>
          </a:xfrm>
          <a:prstGeom prst="rect">
            <a:avLst/>
          </a:prstGeom>
          <a:blipFill dpi="0" rotWithShape="1">
            <a:blip r:embed="rId3">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55073"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p:cNvSpPr/>
          <p:nvPr userDrawn="1"/>
        </p:nvSpPr>
        <p:spPr>
          <a:xfrm>
            <a:off x="4934571" y="2267571"/>
            <a:ext cx="2322858" cy="2322858"/>
          </a:xfrm>
          <a:prstGeom prst="rect">
            <a:avLst/>
          </a:prstGeom>
          <a:blipFill dpi="0" rotWithShape="1">
            <a:blip r:embed="rId3">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9812"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p:cNvSpPr/>
          <p:nvPr userDrawn="1"/>
        </p:nvSpPr>
        <p:spPr>
          <a:xfrm>
            <a:off x="4934571" y="2267571"/>
            <a:ext cx="2322858" cy="2322858"/>
          </a:xfrm>
          <a:prstGeom prst="rect">
            <a:avLst/>
          </a:prstGeom>
          <a:blipFill dpi="0" rotWithShape="1">
            <a:blip r:embed="rId3">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9812"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4934571" y="2267571"/>
            <a:ext cx="2322858" cy="2322858"/>
          </a:xfrm>
          <a:prstGeom prst="rect">
            <a:avLst/>
          </a:prstGeom>
          <a:blipFill dpi="0" rotWithShape="1">
            <a:blip r:embed="rId2">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55073"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5无底色logo">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55073"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5" name="矩形 4"/>
          <p:cNvSpPr/>
          <p:nvPr userDrawn="1"/>
        </p:nvSpPr>
        <p:spPr>
          <a:xfrm>
            <a:off x="0" y="1414472"/>
            <a:ext cx="12156460" cy="5632376"/>
          </a:xfrm>
          <a:prstGeom prst="rect">
            <a:avLst/>
          </a:prstGeom>
          <a:blipFill dpi="0" rotWithShape="1">
            <a:blip r:embed="rId3">
              <a:alphaModFix amt="1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
        <p:nvSpPr>
          <p:cNvPr id="6" name="矩形 5"/>
          <p:cNvSpPr/>
          <p:nvPr userDrawn="1"/>
        </p:nvSpPr>
        <p:spPr>
          <a:xfrm>
            <a:off x="-57754" y="1181451"/>
            <a:ext cx="12307508" cy="5702360"/>
          </a:xfrm>
          <a:prstGeom prst="rect">
            <a:avLst/>
          </a:prstGeom>
          <a:blipFill dpi="0" rotWithShape="1">
            <a:blip r:embed="rId4">
              <a:alphaModFix amt="1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
        <p:nvSpPr>
          <p:cNvPr id="15" name="矩形 14"/>
          <p:cNvSpPr/>
          <p:nvPr userDrawn="1"/>
        </p:nvSpPr>
        <p:spPr>
          <a:xfrm>
            <a:off x="5559065" y="3226871"/>
            <a:ext cx="6638166" cy="3799836"/>
          </a:xfrm>
          <a:prstGeom prst="rect">
            <a:avLst/>
          </a:prstGeom>
          <a:blipFill>
            <a:blip r:embed="rId4">
              <a:alphaModFix amt="2700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
        <p:nvSpPr>
          <p:cNvPr id="19" name="矩形 18"/>
          <p:cNvSpPr/>
          <p:nvPr userDrawn="1"/>
        </p:nvSpPr>
        <p:spPr>
          <a:xfrm>
            <a:off x="5559065" y="3226871"/>
            <a:ext cx="6638166" cy="3799836"/>
          </a:xfrm>
          <a:prstGeom prst="rect">
            <a:avLst/>
          </a:prstGeom>
          <a:blipFill>
            <a:blip r:embed="rId4">
              <a:alphaModFix amt="2700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
        <p:nvSpPr>
          <p:cNvPr id="27" name="矩形 26"/>
          <p:cNvSpPr/>
          <p:nvPr userDrawn="1"/>
        </p:nvSpPr>
        <p:spPr>
          <a:xfrm>
            <a:off x="5559065" y="3226871"/>
            <a:ext cx="6638166" cy="3799836"/>
          </a:xfrm>
          <a:prstGeom prst="rect">
            <a:avLst/>
          </a:prstGeom>
          <a:blipFill>
            <a:blip r:embed="rId4">
              <a:alphaModFix amt="2700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244" y="169068"/>
            <a:ext cx="2100786" cy="440532"/>
          </a:xfrm>
          <a:prstGeom prst="rect">
            <a:avLst/>
          </a:prstGeom>
        </p:spPr>
      </p:pic>
      <p:sp>
        <p:nvSpPr>
          <p:cNvPr id="10" name="矩形 9"/>
          <p:cNvSpPr/>
          <p:nvPr userDrawn="1"/>
        </p:nvSpPr>
        <p:spPr>
          <a:xfrm>
            <a:off x="5814919" y="1811930"/>
            <a:ext cx="9148698" cy="5236921"/>
          </a:xfrm>
          <a:prstGeom prst="rect">
            <a:avLst/>
          </a:prstGeom>
          <a:blipFill>
            <a:blip r:embed="rId4">
              <a:alphaModFix amt="2700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xmlns:mc="http://schemas.openxmlformats.org/markup-compatibility/2006" xmlns:p14="http://schemas.microsoft.com/office/powerpoint/2010/main">
    <mc:Choice Requires="p14">
      <p:transition spd="med" p14:dur="699"/>
    </mc:Choice>
    <mc:Fallback xmlns="">
      <p:transition spd="med"/>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github.com/LightDXY/ICT_DeepFak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www.theguardian.com/technology/2020/jan/13/what-are-deepfakes-and-how-can-you-spot-them" TargetMode="External"/><Relationship Id="rId5" Type="http://schemas.openxmlformats.org/officeDocument/2006/relationships/image" Target="../media/image14.gif"/><Relationship Id="rId4" Type="http://schemas.openxmlformats.org/officeDocument/2006/relationships/image" Target="../media/image13.gif"/></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210.png"/><Relationship Id="rId5" Type="http://schemas.openxmlformats.org/officeDocument/2006/relationships/image" Target="../media/image20.png"/><Relationship Id="rId4" Type="http://schemas.openxmlformats.org/officeDocument/2006/relationships/image" Target="../media/image190.png"/></Relationships>
</file>

<file path=ppt/slides/_rels/slide4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88.png"/><Relationship Id="rId7" Type="http://schemas.openxmlformats.org/officeDocument/2006/relationships/image" Target="../media/image260.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8.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32.png"/><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sv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915886"/>
            <a:ext cx="12192001" cy="1921823"/>
          </a:xfrm>
          <a:prstGeom prst="rect">
            <a:avLst/>
          </a:prstGeom>
          <a:gradFill flip="none" rotWithShape="1">
            <a:gsLst>
              <a:gs pos="0">
                <a:schemeClr val="bg1"/>
              </a:gs>
              <a:gs pos="30000">
                <a:schemeClr val="bg1">
                  <a:alpha val="70000"/>
                </a:schemeClr>
              </a:gs>
              <a:gs pos="50000">
                <a:schemeClr val="bg1"/>
              </a:gs>
              <a:gs pos="70000">
                <a:schemeClr val="bg1">
                  <a:alpha val="70000"/>
                </a:schemeClr>
              </a:gs>
              <a:gs pos="100000">
                <a:schemeClr val="bg1"/>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占位符 3"/>
          <p:cNvSpPr>
            <a:spLocks noGrp="1"/>
          </p:cNvSpPr>
          <p:nvPr>
            <p:ph type="body" sz="quarter" idx="10"/>
          </p:nvPr>
        </p:nvSpPr>
        <p:spPr>
          <a:xfrm>
            <a:off x="522697" y="1915886"/>
            <a:ext cx="11146606" cy="1688541"/>
          </a:xfrm>
        </p:spPr>
        <p:txBody>
          <a:bodyPr/>
          <a:lstStyle/>
          <a:p>
            <a:r>
              <a:rPr lang="en" altLang="zh-CN" sz="8000" dirty="0" err="1">
                <a:latin typeface="Times New Roman" panose="02020603050405020304" pitchFamily="18" charset="0"/>
                <a:cs typeface="Times New Roman" panose="02020603050405020304" pitchFamily="18" charset="0"/>
              </a:rPr>
              <a:t>DeepFake</a:t>
            </a:r>
            <a:endParaRPr lang="en" altLang="zh-CN" sz="8000" dirty="0">
              <a:latin typeface="Times New Roman" panose="02020603050405020304" pitchFamily="18" charset="0"/>
              <a:cs typeface="Times New Roman" panose="02020603050405020304" pitchFamily="18" charset="0"/>
            </a:endParaRPr>
          </a:p>
        </p:txBody>
      </p:sp>
      <p:pic>
        <p:nvPicPr>
          <p:cNvPr id="7" name="图形 6" descr="教授"/>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6070" y="4646469"/>
            <a:ext cx="536625" cy="536625"/>
          </a:xfrm>
          <a:prstGeom prst="rect">
            <a:avLst/>
          </a:prstGeom>
        </p:spPr>
      </p:pic>
      <p:sp>
        <p:nvSpPr>
          <p:cNvPr id="10" name="文本占位符 4"/>
          <p:cNvSpPr txBox="1"/>
          <p:nvPr/>
        </p:nvSpPr>
        <p:spPr>
          <a:xfrm>
            <a:off x="4572695" y="4667802"/>
            <a:ext cx="5546122" cy="1667954"/>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lang="zh-CN" altLang="en-US" sz="2800" dirty="0">
                <a:solidFill>
                  <a:schemeClr val="tx1">
                    <a:lumMod val="95000"/>
                    <a:lumOff val="5000"/>
                  </a:schemeClr>
                </a:solidFill>
                <a:latin typeface="KaiTi" panose="02010609060101010101" pitchFamily="49" charset="-122"/>
                <a:ea typeface="KaiTi" panose="02010609060101010101" pitchFamily="49" charset="-122"/>
              </a:rPr>
              <a:t>汇报人：陈若愚 </a:t>
            </a:r>
            <a:r>
              <a:rPr lang="en-US" altLang="zh-CN" sz="2800" dirty="0">
                <a:solidFill>
                  <a:schemeClr val="tx1">
                    <a:lumMod val="95000"/>
                    <a:lumOff val="5000"/>
                  </a:schemeClr>
                </a:solidFill>
                <a:latin typeface="Times New Roman" panose="02020603050405020304" pitchFamily="18" charset="0"/>
                <a:ea typeface="KaiTi" panose="02010609060101010101" pitchFamily="49" charset="-122"/>
                <a:cs typeface="Times New Roman" panose="02020603050405020304" pitchFamily="18" charset="0"/>
              </a:rPr>
              <a:t>202118018629015</a:t>
            </a:r>
            <a:r>
              <a:rPr lang="zh-CN" altLang="en-US" sz="2800" dirty="0">
                <a:solidFill>
                  <a:schemeClr val="tx1">
                    <a:lumMod val="95000"/>
                    <a:lumOff val="5000"/>
                  </a:schemeClr>
                </a:solidFill>
                <a:latin typeface="KaiTi" panose="02010609060101010101" pitchFamily="49" charset="-122"/>
                <a:ea typeface="KaiTi" panose="02010609060101010101" pitchFamily="49" charset="-122"/>
              </a:rPr>
              <a:t> </a:t>
            </a:r>
            <a:r>
              <a:rPr lang="zh-CN" altLang="en-US" sz="2400" dirty="0">
                <a:solidFill>
                  <a:schemeClr val="tx1">
                    <a:lumMod val="95000"/>
                    <a:lumOff val="5000"/>
                  </a:schemeClr>
                </a:solidFill>
                <a:latin typeface="KaiTi" panose="02010609060101010101" pitchFamily="49" charset="-122"/>
                <a:ea typeface="KaiTi" panose="02010609060101010101" pitchFamily="49" charset="-122"/>
              </a:rPr>
              <a:t> </a:t>
            </a:r>
            <a:endParaRPr lang="en-US" altLang="zh-CN" sz="2400" dirty="0">
              <a:solidFill>
                <a:schemeClr val="tx1">
                  <a:lumMod val="95000"/>
                  <a:lumOff val="5000"/>
                </a:schemeClr>
              </a:solidFill>
              <a:latin typeface="KaiTi" panose="02010609060101010101" pitchFamily="49" charset="-122"/>
              <a:ea typeface="KaiTi" panose="02010609060101010101" pitchFamily="49" charset="-122"/>
            </a:endParaRPr>
          </a:p>
          <a:p>
            <a:pPr algn="l"/>
            <a:r>
              <a:rPr lang="zh-CN" altLang="en-US" sz="2800" dirty="0">
                <a:solidFill>
                  <a:schemeClr val="tx1">
                    <a:lumMod val="95000"/>
                    <a:lumOff val="5000"/>
                  </a:schemeClr>
                </a:solidFill>
                <a:latin typeface="KaiTi" panose="02010609060101010101" pitchFamily="49" charset="-122"/>
                <a:ea typeface="KaiTi" panose="02010609060101010101" pitchFamily="49" charset="-122"/>
              </a:rPr>
              <a:t>  组员：朱子璇 </a:t>
            </a:r>
            <a:r>
              <a:rPr lang="en-US" altLang="zh-CN" sz="2800" dirty="0">
                <a:solidFill>
                  <a:schemeClr val="tx1">
                    <a:lumMod val="95000"/>
                    <a:lumOff val="5000"/>
                  </a:schemeClr>
                </a:solidFill>
                <a:latin typeface="Times New Roman" panose="02020603050405020304" pitchFamily="18" charset="0"/>
                <a:ea typeface="KaiTi" panose="02010609060101010101" pitchFamily="49" charset="-122"/>
                <a:cs typeface="Times New Roman" panose="02020603050405020304" pitchFamily="18" charset="0"/>
              </a:rPr>
              <a:t>202118018629006</a:t>
            </a:r>
          </a:p>
          <a:p>
            <a:pPr algn="l"/>
            <a:r>
              <a:rPr lang="zh-CN" altLang="en-US" sz="2800" dirty="0">
                <a:solidFill>
                  <a:schemeClr val="tx1">
                    <a:lumMod val="95000"/>
                    <a:lumOff val="5000"/>
                  </a:schemeClr>
                </a:solidFill>
                <a:latin typeface="KaiTi" panose="02010609060101010101" pitchFamily="49" charset="-122"/>
                <a:ea typeface="KaiTi" panose="02010609060101010101" pitchFamily="49" charset="-122"/>
              </a:rPr>
              <a:t>        赵剑儒 </a:t>
            </a:r>
            <a:r>
              <a:rPr lang="en-US" altLang="zh-CN" sz="2800" dirty="0">
                <a:solidFill>
                  <a:schemeClr val="tx1">
                    <a:lumMod val="95000"/>
                    <a:lumOff val="5000"/>
                  </a:schemeClr>
                </a:solidFill>
                <a:latin typeface="Times New Roman" panose="02020603050405020304" pitchFamily="18" charset="0"/>
                <a:ea typeface="KaiTi" panose="02010609060101010101" pitchFamily="49" charset="-122"/>
                <a:cs typeface="Times New Roman" panose="02020603050405020304" pitchFamily="18" charset="0"/>
              </a:rPr>
              <a:t>202128018670118</a:t>
            </a:r>
          </a:p>
        </p:txBody>
      </p:sp>
      <p:sp>
        <p:nvSpPr>
          <p:cNvPr id="8" name="文本占位符 4"/>
          <p:cNvSpPr txBox="1"/>
          <p:nvPr/>
        </p:nvSpPr>
        <p:spPr>
          <a:xfrm>
            <a:off x="3751261" y="6335756"/>
            <a:ext cx="4689475" cy="38544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800" dirty="0">
                <a:solidFill>
                  <a:schemeClr val="tx1">
                    <a:lumMod val="95000"/>
                    <a:lumOff val="5000"/>
                  </a:schemeClr>
                </a:solidFill>
                <a:latin typeface="Times New Roman" panose="02020603050405020304" pitchFamily="18" charset="0"/>
                <a:cs typeface="Times New Roman" panose="02020603050405020304" pitchFamily="18" charset="0"/>
              </a:rPr>
              <a:t>2022-06-20</a:t>
            </a:r>
            <a:endParaRPr lang="zh-CN" alt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3398687"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3.2.</a:t>
            </a:r>
            <a:r>
              <a:rPr kumimoji="1" lang="zh-CN" altLang="en-US" sz="2400" b="1" dirty="0">
                <a:solidFill>
                  <a:srgbClr val="2958A0"/>
                </a:solidFill>
                <a:latin typeface="Times New Roman" panose="02020603050405020304" pitchFamily="18" charset="0"/>
                <a:cs typeface="Times New Roman" panose="02020603050405020304" pitchFamily="18" charset="0"/>
              </a:rPr>
              <a:t> </a:t>
            </a:r>
            <a:r>
              <a:rPr kumimoji="1" lang="en-US" altLang="zh-CN" sz="2400" b="1" dirty="0" err="1">
                <a:solidFill>
                  <a:srgbClr val="2958A0"/>
                </a:solidFill>
                <a:latin typeface="Times New Roman" panose="02020603050405020304" pitchFamily="18" charset="0"/>
                <a:cs typeface="Times New Roman" panose="02020603050405020304" pitchFamily="18" charset="0"/>
              </a:rPr>
              <a:t>DeepFake</a:t>
            </a:r>
            <a:r>
              <a:rPr kumimoji="1" lang="en-US" altLang="zh-CN" sz="2400" b="1" dirty="0">
                <a:solidFill>
                  <a:srgbClr val="2958A0"/>
                </a:solidFill>
                <a:latin typeface="Times New Roman" panose="02020603050405020304" pitchFamily="18" charset="0"/>
                <a:cs typeface="Times New Roman" panose="02020603050405020304" pitchFamily="18" charset="0"/>
              </a:rPr>
              <a:t> Disrupter</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AD166E7-B856-D716-326E-CB81F0E69DB9}"/>
              </a:ext>
            </a:extLst>
          </p:cNvPr>
          <p:cNvPicPr>
            <a:picLocks noChangeAspect="1"/>
          </p:cNvPicPr>
          <p:nvPr/>
        </p:nvPicPr>
        <p:blipFill>
          <a:blip r:embed="rId3"/>
          <a:stretch>
            <a:fillRect/>
          </a:stretch>
        </p:blipFill>
        <p:spPr>
          <a:xfrm>
            <a:off x="619432" y="857591"/>
            <a:ext cx="10953135" cy="3477336"/>
          </a:xfrm>
          <a:prstGeom prst="rect">
            <a:avLst/>
          </a:prstGeom>
        </p:spPr>
      </p:pic>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7C221615-7515-D1C0-1D00-15824D922112}"/>
                  </a:ext>
                </a:extLst>
              </p:cNvPr>
              <p:cNvSpPr/>
              <p:nvPr/>
            </p:nvSpPr>
            <p:spPr>
              <a:xfrm>
                <a:off x="3265639" y="3707243"/>
                <a:ext cx="6703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dirty="0" smtClean="0">
                          <a:solidFill>
                            <a:srgbClr val="C00000"/>
                          </a:solidFill>
                          <a:latin typeface="Cambria Math" panose="02040503050406030204" pitchFamily="18" charset="0"/>
                          <a:cs typeface="Times New Roman" panose="02020603050405020304" pitchFamily="18" charset="0"/>
                        </a:rPr>
                        <m:t>𝑷</m:t>
                      </m:r>
                      <m:r>
                        <a:rPr kumimoji="1" lang="en-US" altLang="zh-CN" b="1" i="1" dirty="0" smtClean="0">
                          <a:solidFill>
                            <a:srgbClr val="C00000"/>
                          </a:solidFill>
                          <a:latin typeface="Cambria Math" panose="02040503050406030204" pitchFamily="18" charset="0"/>
                          <a:cs typeface="Times New Roman" panose="02020603050405020304" pitchFamily="18" charset="0"/>
                        </a:rPr>
                        <m:t>(∙)</m:t>
                      </m:r>
                    </m:oMath>
                  </m:oMathPara>
                </a14:m>
                <a:endParaRPr lang="zh-CN" altLang="en-US" b="1" dirty="0">
                  <a:solidFill>
                    <a:srgbClr val="C00000"/>
                  </a:solidFill>
                </a:endParaRPr>
              </a:p>
            </p:txBody>
          </p:sp>
        </mc:Choice>
        <mc:Fallback xmlns="">
          <p:sp>
            <p:nvSpPr>
              <p:cNvPr id="29" name="矩形 28">
                <a:extLst>
                  <a:ext uri="{FF2B5EF4-FFF2-40B4-BE49-F238E27FC236}">
                    <a16:creationId xmlns:a16="http://schemas.microsoft.com/office/drawing/2014/main" id="{7C221615-7515-D1C0-1D00-15824D922112}"/>
                  </a:ext>
                </a:extLst>
              </p:cNvPr>
              <p:cNvSpPr>
                <a:spLocks noRot="1" noChangeAspect="1" noMove="1" noResize="1" noEditPoints="1" noAdjustHandles="1" noChangeArrowheads="1" noChangeShapeType="1" noTextEdit="1"/>
              </p:cNvSpPr>
              <p:nvPr/>
            </p:nvSpPr>
            <p:spPr>
              <a:xfrm>
                <a:off x="3265639" y="3707243"/>
                <a:ext cx="670376" cy="369332"/>
              </a:xfrm>
              <a:prstGeom prst="rect">
                <a:avLst/>
              </a:prstGeom>
              <a:blipFill>
                <a:blip r:embed="rId4"/>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E61A054-7611-D291-1C30-AF9957B213E5}"/>
                  </a:ext>
                </a:extLst>
              </p:cNvPr>
              <p:cNvSpPr/>
              <p:nvPr/>
            </p:nvSpPr>
            <p:spPr>
              <a:xfrm>
                <a:off x="4331761" y="3707243"/>
                <a:ext cx="3930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b="1" i="1" smtClean="0">
                          <a:solidFill>
                            <a:srgbClr val="C00000"/>
                          </a:solidFill>
                          <a:latin typeface="Cambria Math" panose="02040503050406030204" pitchFamily="18" charset="0"/>
                          <a:cs typeface="Times New Roman" panose="02020603050405020304" pitchFamily="18" charset="0"/>
                        </a:rPr>
                        <m:t>𝜼</m:t>
                      </m:r>
                    </m:oMath>
                  </m:oMathPara>
                </a14:m>
                <a:endParaRPr lang="zh-CN" altLang="en-US" b="1" dirty="0">
                  <a:solidFill>
                    <a:srgbClr val="C00000"/>
                  </a:solidFill>
                </a:endParaRPr>
              </a:p>
            </p:txBody>
          </p:sp>
        </mc:Choice>
        <mc:Fallback xmlns="">
          <p:sp>
            <p:nvSpPr>
              <p:cNvPr id="4" name="矩形 3">
                <a:extLst>
                  <a:ext uri="{FF2B5EF4-FFF2-40B4-BE49-F238E27FC236}">
                    <a16:creationId xmlns:a16="http://schemas.microsoft.com/office/drawing/2014/main" id="{CE61A054-7611-D291-1C30-AF9957B213E5}"/>
                  </a:ext>
                </a:extLst>
              </p:cNvPr>
              <p:cNvSpPr>
                <a:spLocks noRot="1" noChangeAspect="1" noMove="1" noResize="1" noEditPoints="1" noAdjustHandles="1" noChangeArrowheads="1" noChangeShapeType="1" noTextEdit="1"/>
              </p:cNvSpPr>
              <p:nvPr/>
            </p:nvSpPr>
            <p:spPr>
              <a:xfrm>
                <a:off x="4331761" y="3707243"/>
                <a:ext cx="393056" cy="369332"/>
              </a:xfrm>
              <a:prstGeom prst="rect">
                <a:avLst/>
              </a:prstGeom>
              <a:blipFill>
                <a:blip r:embed="rId5"/>
                <a:stretch>
                  <a:fillRect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FF144759-45ED-CCCD-CF17-089A1EC097E8}"/>
                  </a:ext>
                </a:extLst>
              </p:cNvPr>
              <p:cNvSpPr/>
              <p:nvPr/>
            </p:nvSpPr>
            <p:spPr>
              <a:xfrm>
                <a:off x="3479747" y="944467"/>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dirty="0" smtClean="0">
                          <a:solidFill>
                            <a:srgbClr val="C00000"/>
                          </a:solidFill>
                          <a:latin typeface="Cambria Math" panose="02040503050406030204" pitchFamily="18" charset="0"/>
                          <a:cs typeface="Times New Roman" panose="02020603050405020304" pitchFamily="18" charset="0"/>
                        </a:rPr>
                        <m:t>𝒙</m:t>
                      </m:r>
                    </m:oMath>
                  </m:oMathPara>
                </a14:m>
                <a:endParaRPr lang="zh-CN" altLang="en-US" b="1" dirty="0">
                  <a:solidFill>
                    <a:srgbClr val="C00000"/>
                  </a:solidFill>
                </a:endParaRPr>
              </a:p>
            </p:txBody>
          </p:sp>
        </mc:Choice>
        <mc:Fallback xmlns="">
          <p:sp>
            <p:nvSpPr>
              <p:cNvPr id="34" name="矩形 33">
                <a:extLst>
                  <a:ext uri="{FF2B5EF4-FFF2-40B4-BE49-F238E27FC236}">
                    <a16:creationId xmlns:a16="http://schemas.microsoft.com/office/drawing/2014/main" id="{FF144759-45ED-CCCD-CF17-089A1EC097E8}"/>
                  </a:ext>
                </a:extLst>
              </p:cNvPr>
              <p:cNvSpPr>
                <a:spLocks noRot="1" noChangeAspect="1" noMove="1" noResize="1" noEditPoints="1" noAdjustHandles="1" noChangeArrowheads="1" noChangeShapeType="1" noTextEdit="1"/>
              </p:cNvSpPr>
              <p:nvPr/>
            </p:nvSpPr>
            <p:spPr>
              <a:xfrm>
                <a:off x="3479747" y="944467"/>
                <a:ext cx="38401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FA26E4CF-4C64-4949-8F93-97BD4EA632D1}"/>
                  </a:ext>
                </a:extLst>
              </p:cNvPr>
              <p:cNvSpPr/>
              <p:nvPr/>
            </p:nvSpPr>
            <p:spPr>
              <a:xfrm>
                <a:off x="6645734" y="949924"/>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b="1" i="1" dirty="0" smtClean="0">
                              <a:solidFill>
                                <a:srgbClr val="C00000"/>
                              </a:solidFill>
                              <a:latin typeface="Cambria Math" panose="02040503050406030204" pitchFamily="18" charset="0"/>
                              <a:cs typeface="Times New Roman" panose="02020603050405020304" pitchFamily="18" charset="0"/>
                            </a:rPr>
                          </m:ctrlPr>
                        </m:accPr>
                        <m:e>
                          <m:r>
                            <a:rPr kumimoji="1" lang="en-US" altLang="zh-CN" b="1" i="1" dirty="0">
                              <a:solidFill>
                                <a:srgbClr val="C00000"/>
                              </a:solidFill>
                              <a:latin typeface="Cambria Math" panose="02040503050406030204" pitchFamily="18" charset="0"/>
                              <a:cs typeface="Times New Roman" panose="02020603050405020304" pitchFamily="18" charset="0"/>
                            </a:rPr>
                            <m:t>𝒙</m:t>
                          </m:r>
                        </m:e>
                      </m:acc>
                    </m:oMath>
                  </m:oMathPara>
                </a14:m>
                <a:endParaRPr lang="zh-CN" altLang="en-US" b="1" dirty="0">
                  <a:solidFill>
                    <a:srgbClr val="C00000"/>
                  </a:solidFill>
                </a:endParaRPr>
              </a:p>
            </p:txBody>
          </p:sp>
        </mc:Choice>
        <mc:Fallback xmlns="">
          <p:sp>
            <p:nvSpPr>
              <p:cNvPr id="36" name="矩形 35">
                <a:extLst>
                  <a:ext uri="{FF2B5EF4-FFF2-40B4-BE49-F238E27FC236}">
                    <a16:creationId xmlns:a16="http://schemas.microsoft.com/office/drawing/2014/main" id="{FA26E4CF-4C64-4949-8F93-97BD4EA632D1}"/>
                  </a:ext>
                </a:extLst>
              </p:cNvPr>
              <p:cNvSpPr>
                <a:spLocks noRot="1" noChangeAspect="1" noMove="1" noResize="1" noEditPoints="1" noAdjustHandles="1" noChangeArrowheads="1" noChangeShapeType="1" noTextEdit="1"/>
              </p:cNvSpPr>
              <p:nvPr/>
            </p:nvSpPr>
            <p:spPr>
              <a:xfrm>
                <a:off x="6645734" y="949924"/>
                <a:ext cx="38401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08178F15-9838-B71D-F78D-9B7A148D3818}"/>
                  </a:ext>
                </a:extLst>
              </p:cNvPr>
              <p:cNvSpPr/>
              <p:nvPr/>
            </p:nvSpPr>
            <p:spPr>
              <a:xfrm>
                <a:off x="6095999" y="2158101"/>
                <a:ext cx="667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dirty="0" smtClean="0">
                          <a:solidFill>
                            <a:srgbClr val="C00000"/>
                          </a:solidFill>
                          <a:latin typeface="Cambria Math" panose="02040503050406030204" pitchFamily="18" charset="0"/>
                          <a:cs typeface="Times New Roman" panose="02020603050405020304" pitchFamily="18" charset="0"/>
                        </a:rPr>
                        <m:t>𝑮</m:t>
                      </m:r>
                      <m:r>
                        <a:rPr kumimoji="1" lang="en-US" altLang="zh-CN" b="1" i="1" dirty="0" smtClean="0">
                          <a:solidFill>
                            <a:srgbClr val="C00000"/>
                          </a:solidFill>
                          <a:latin typeface="Cambria Math" panose="02040503050406030204" pitchFamily="18" charset="0"/>
                          <a:cs typeface="Times New Roman" panose="02020603050405020304" pitchFamily="18" charset="0"/>
                        </a:rPr>
                        <m:t>(∙)</m:t>
                      </m:r>
                    </m:oMath>
                  </m:oMathPara>
                </a14:m>
                <a:endParaRPr lang="zh-CN" altLang="en-US" b="1" dirty="0">
                  <a:solidFill>
                    <a:srgbClr val="C00000"/>
                  </a:solidFill>
                </a:endParaRPr>
              </a:p>
            </p:txBody>
          </p:sp>
        </mc:Choice>
        <mc:Fallback xmlns="">
          <p:sp>
            <p:nvSpPr>
              <p:cNvPr id="38" name="矩形 37">
                <a:extLst>
                  <a:ext uri="{FF2B5EF4-FFF2-40B4-BE49-F238E27FC236}">
                    <a16:creationId xmlns:a16="http://schemas.microsoft.com/office/drawing/2014/main" id="{08178F15-9838-B71D-F78D-9B7A148D3818}"/>
                  </a:ext>
                </a:extLst>
              </p:cNvPr>
              <p:cNvSpPr>
                <a:spLocks noRot="1" noChangeAspect="1" noMove="1" noResize="1" noEditPoints="1" noAdjustHandles="1" noChangeArrowheads="1" noChangeShapeType="1" noTextEdit="1"/>
              </p:cNvSpPr>
              <p:nvPr/>
            </p:nvSpPr>
            <p:spPr>
              <a:xfrm>
                <a:off x="6095999" y="2158101"/>
                <a:ext cx="667683" cy="369332"/>
              </a:xfrm>
              <a:prstGeom prst="rect">
                <a:avLst/>
              </a:prstGeom>
              <a:blipFill>
                <a:blip r:embed="rId8"/>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F26E776-85BD-7E1E-5327-756BD65D302C}"/>
                  </a:ext>
                </a:extLst>
              </p:cNvPr>
              <p:cNvSpPr txBox="1"/>
              <p:nvPr/>
            </p:nvSpPr>
            <p:spPr>
              <a:xfrm>
                <a:off x="153314" y="4451331"/>
                <a:ext cx="5755874" cy="2095189"/>
              </a:xfrm>
              <a:prstGeom prst="rect">
                <a:avLst/>
              </a:prstGeom>
              <a:noFill/>
            </p:spPr>
            <p:txBody>
              <a:bodyPr wrap="square" rtlCol="0">
                <a:spAutoFit/>
              </a:bodyPr>
              <a:lstStyle/>
              <a:p>
                <a:pPr algn="just"/>
                <a:r>
                  <a:rPr kumimoji="1" lang="en" altLang="zh-CN"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D</a:t>
                </a:r>
                <a:r>
                  <a:rPr kumimoji="1" lang="en" altLang="zh-CN" dirty="0" err="1">
                    <a:latin typeface="Times New Roman" panose="02020603050405020304" pitchFamily="18" charset="0"/>
                    <a:cs typeface="Times New Roman" panose="02020603050405020304" pitchFamily="18" charset="0"/>
                  </a:rPr>
                  <a:t>irectly</a:t>
                </a:r>
                <a:r>
                  <a:rPr kumimoji="1" lang="en" altLang="zh-CN" dirty="0">
                    <a:latin typeface="Times New Roman" panose="02020603050405020304" pitchFamily="18" charset="0"/>
                    <a:cs typeface="Times New Roman" panose="02020603050405020304" pitchFamily="18" charset="0"/>
                  </a:rPr>
                  <a:t> adopt a well-trained </a:t>
                </a:r>
                <a:r>
                  <a:rPr kumimoji="1" lang="en" altLang="zh-CN" dirty="0" err="1">
                    <a:latin typeface="Times New Roman" panose="02020603050405020304" pitchFamily="18" charset="0"/>
                    <a:cs typeface="Times New Roman" panose="02020603050405020304" pitchFamily="18" charset="0"/>
                  </a:rPr>
                  <a:t>DeepFake</a:t>
                </a:r>
                <a:r>
                  <a:rPr kumimoji="1" lang="en" altLang="zh-CN" dirty="0">
                    <a:latin typeface="Times New Roman" panose="02020603050405020304" pitchFamily="18" charset="0"/>
                    <a:cs typeface="Times New Roman" panose="02020603050405020304" pitchFamily="18" charset="0"/>
                  </a:rPr>
                  <a:t> detector </a:t>
                </a:r>
                <a14:m>
                  <m:oMath xmlns:m="http://schemas.openxmlformats.org/officeDocument/2006/math">
                    <m:r>
                      <a:rPr kumimoji="1" lang="en" altLang="zh-CN" i="1" dirty="0" smtClean="0">
                        <a:latin typeface="Cambria Math" panose="02040503050406030204" pitchFamily="18" charset="0"/>
                        <a:cs typeface="Times New Roman" panose="02020603050405020304" pitchFamily="18" charset="0"/>
                      </a:rPr>
                      <m:t>𝐷</m:t>
                    </m:r>
                  </m:oMath>
                </a14:m>
                <a:r>
                  <a:rPr kumimoji="1" lang="en" altLang="zh-CN" dirty="0">
                    <a:latin typeface="Times New Roman" panose="02020603050405020304" pitchFamily="18" charset="0"/>
                    <a:cs typeface="Times New Roman" panose="02020603050405020304" pitchFamily="18" charset="0"/>
                  </a:rPr>
                  <a:t> as an auxiliary for the </a:t>
                </a:r>
                <a:r>
                  <a:rPr kumimoji="1" lang="en" altLang="zh-CN" dirty="0" err="1">
                    <a:latin typeface="Times New Roman" panose="02020603050405020304" pitchFamily="18" charset="0"/>
                    <a:cs typeface="Times New Roman" panose="02020603050405020304" pitchFamily="18" charset="0"/>
                  </a:rPr>
                  <a:t>DeepFake</a:t>
                </a:r>
                <a:r>
                  <a:rPr kumimoji="1" lang="en" altLang="zh-CN" dirty="0">
                    <a:latin typeface="Times New Roman" panose="02020603050405020304" pitchFamily="18" charset="0"/>
                    <a:cs typeface="Times New Roman" panose="02020603050405020304" pitchFamily="18" charset="0"/>
                  </a:rPr>
                  <a:t> disrupter.</a:t>
                </a:r>
              </a:p>
              <a:p>
                <a:pPr algn="just"/>
                <a:endParaRPr kumimoji="1" lang="en-US" altLang="zh-CN"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r>
                            <a:rPr kumimoji="1" lang="en-US" altLang="zh-CN" b="0" i="1" smtClean="0">
                              <a:latin typeface="Cambria Math" panose="02040503050406030204" pitchFamily="18" charset="0"/>
                              <a:cs typeface="Times New Roman" panose="02020603050405020304" pitchFamily="18" charset="0"/>
                            </a:rPr>
                            <m:t>𝐷</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𝑥</m:t>
                              </m:r>
                            </m:e>
                          </m:d>
                          <m:r>
                            <a:rPr kumimoji="1" lang="en-US" altLang="zh-CN" b="0" i="1" smtClean="0">
                              <a:latin typeface="Cambria Math" panose="02040503050406030204" pitchFamily="18" charset="0"/>
                              <a:cs typeface="Times New Roman" panose="02020603050405020304" pitchFamily="18" charset="0"/>
                            </a:rPr>
                            <m:t>=</m:t>
                          </m:r>
                          <m:d>
                            <m:dPr>
                              <m:begChr m:val="{"/>
                              <m:endChr m:val=""/>
                              <m:ctrlPr>
                                <a:rPr kumimoji="1" lang="en-US" altLang="zh-CN" b="0" i="1" smtClean="0">
                                  <a:latin typeface="Cambria Math" panose="02040503050406030204" pitchFamily="18" charset="0"/>
                                  <a:cs typeface="Times New Roman" panose="02020603050405020304" pitchFamily="18" charset="0"/>
                                </a:rPr>
                              </m:ctrlPr>
                            </m:dPr>
                            <m:e>
                              <m:eqArr>
                                <m:eqArrPr>
                                  <m:ctrlPr>
                                    <a:rPr kumimoji="1" lang="en-US" altLang="zh-CN" b="0" i="1" smtClean="0">
                                      <a:latin typeface="Cambria Math" panose="02040503050406030204" pitchFamily="18" charset="0"/>
                                      <a:cs typeface="Times New Roman" panose="02020603050405020304" pitchFamily="18" charset="0"/>
                                    </a:rPr>
                                  </m:ctrlPr>
                                </m:eqArrPr>
                                <m:e>
                                  <m:m>
                                    <m:mPr>
                                      <m:mcs>
                                        <m:mc>
                                          <m:mcPr>
                                            <m:count m:val="2"/>
                                            <m:mcJc m:val="center"/>
                                          </m:mcPr>
                                        </m:mc>
                                      </m:mcs>
                                      <m:ctrlPr>
                                        <a:rPr kumimoji="1" lang="en-US" altLang="zh-CN" b="0" i="1" smtClean="0">
                                          <a:latin typeface="Cambria Math" panose="02040503050406030204" pitchFamily="18" charset="0"/>
                                          <a:cs typeface="Times New Roman" panose="02020603050405020304" pitchFamily="18" charset="0"/>
                                        </a:rPr>
                                      </m:ctrlPr>
                                    </m:mPr>
                                    <m:mr>
                                      <m:e>
                                        <m:r>
                                          <m:rPr>
                                            <m:brk m:alnAt="7"/>
                                          </m:rPr>
                                          <a:rPr kumimoji="1" lang="en-US" altLang="zh-CN" b="0" i="1" smtClean="0">
                                            <a:latin typeface="Cambria Math" panose="02040503050406030204" pitchFamily="18" charset="0"/>
                                            <a:cs typeface="Times New Roman" panose="02020603050405020304" pitchFamily="18" charset="0"/>
                                          </a:rPr>
                                          <m:t>1</m:t>
                                        </m:r>
                                        <m:r>
                                          <a:rPr kumimoji="1" lang="en-US" altLang="zh-CN" b="0" i="1" smtClean="0">
                                            <a:latin typeface="Cambria Math" panose="02040503050406030204" pitchFamily="18" charset="0"/>
                                            <a:cs typeface="Times New Roman" panose="02020603050405020304" pitchFamily="18" charset="0"/>
                                          </a:rPr>
                                          <m:t>,</m:t>
                                        </m:r>
                                      </m:e>
                                      <m:e>
                                        <m:r>
                                          <m:rPr>
                                            <m:sty m:val="p"/>
                                          </m:rPr>
                                          <a:rPr kumimoji="1" lang="en-US" altLang="zh-CN" b="0" i="0" smtClean="0">
                                            <a:latin typeface="Cambria Math" panose="02040503050406030204" pitchFamily="18" charset="0"/>
                                            <a:cs typeface="Times New Roman" panose="02020603050405020304" pitchFamily="18" charset="0"/>
                                          </a:rPr>
                                          <m:t>if</m:t>
                                        </m:r>
                                        <m:r>
                                          <a:rPr kumimoji="1" lang="zh-CN" altLang="en-US" b="0" i="1" smtClean="0">
                                            <a:latin typeface="Cambria Math" panose="02040503050406030204" pitchFamily="18" charset="0"/>
                                            <a:cs typeface="Times New Roman" panose="02020603050405020304" pitchFamily="18" charset="0"/>
                                          </a:rPr>
                                          <m:t> </m:t>
                                        </m:r>
                                        <m:r>
                                          <a:rPr kumimoji="1" lang="en-US" altLang="zh-CN" b="0" i="1" smtClean="0">
                                            <a:latin typeface="Cambria Math" panose="02040503050406030204" pitchFamily="18" charset="0"/>
                                            <a:cs typeface="Times New Roman" panose="02020603050405020304" pitchFamily="18" charset="0"/>
                                          </a:rPr>
                                          <m:t>𝑥</m:t>
                                        </m:r>
                                        <m:r>
                                          <a:rPr kumimoji="1" lang="zh-CN" altLang="en-US" b="0" i="1" smtClean="0">
                                            <a:latin typeface="Cambria Math" panose="02040503050406030204" pitchFamily="18" charset="0"/>
                                            <a:cs typeface="Times New Roman" panose="02020603050405020304" pitchFamily="18" charset="0"/>
                                          </a:rPr>
                                          <m:t> </m:t>
                                        </m:r>
                                        <m:r>
                                          <m:rPr>
                                            <m:sty m:val="p"/>
                                          </m:rPr>
                                          <a:rPr kumimoji="1" lang="en-US" altLang="zh-CN" b="0" i="0" smtClean="0">
                                            <a:latin typeface="Cambria Math" panose="02040503050406030204" pitchFamily="18" charset="0"/>
                                            <a:cs typeface="Times New Roman" panose="02020603050405020304" pitchFamily="18" charset="0"/>
                                          </a:rPr>
                                          <m:t>is</m:t>
                                        </m:r>
                                        <m:r>
                                          <a:rPr kumimoji="1" lang="zh-CN" altLang="en-US" b="0" i="0" smtClean="0">
                                            <a:latin typeface="Cambria Math" panose="02040503050406030204" pitchFamily="18" charset="0"/>
                                            <a:cs typeface="Times New Roman" panose="02020603050405020304" pitchFamily="18" charset="0"/>
                                          </a:rPr>
                                          <m:t> </m:t>
                                        </m:r>
                                        <m:r>
                                          <m:rPr>
                                            <m:sty m:val="p"/>
                                          </m:rPr>
                                          <a:rPr kumimoji="1" lang="en-US" altLang="zh-CN" b="0" i="0" smtClean="0">
                                            <a:latin typeface="Cambria Math" panose="02040503050406030204" pitchFamily="18" charset="0"/>
                                            <a:cs typeface="Times New Roman" panose="02020603050405020304" pitchFamily="18" charset="0"/>
                                          </a:rPr>
                                          <m:t>read</m:t>
                                        </m:r>
                                      </m:e>
                                    </m:mr>
                                  </m:m>
                                </m:e>
                                <m:e>
                                  <m:m>
                                    <m:mPr>
                                      <m:mcs>
                                        <m:mc>
                                          <m:mcPr>
                                            <m:count m:val="2"/>
                                            <m:mcJc m:val="center"/>
                                          </m:mcPr>
                                        </m:mc>
                                      </m:mcs>
                                      <m:ctrlPr>
                                        <a:rPr kumimoji="1" lang="en-US" altLang="zh-CN" b="0" i="1" smtClean="0">
                                          <a:latin typeface="Cambria Math" panose="02040503050406030204" pitchFamily="18" charset="0"/>
                                          <a:cs typeface="Times New Roman" panose="02020603050405020304" pitchFamily="18" charset="0"/>
                                        </a:rPr>
                                      </m:ctrlPr>
                                    </m:mPr>
                                    <m:mr>
                                      <m:e>
                                        <m:r>
                                          <m:rPr>
                                            <m:brk m:alnAt="7"/>
                                          </m:rPr>
                                          <a:rPr kumimoji="1" lang="en-US" altLang="zh-CN" b="0" i="1" smtClean="0">
                                            <a:latin typeface="Cambria Math" panose="02040503050406030204" pitchFamily="18" charset="0"/>
                                            <a:cs typeface="Times New Roman" panose="02020603050405020304" pitchFamily="18" charset="0"/>
                                          </a:rPr>
                                          <m:t>0</m:t>
                                        </m:r>
                                        <m:r>
                                          <a:rPr kumimoji="1" lang="en-US" altLang="zh-CN" b="0" i="1" smtClean="0">
                                            <a:latin typeface="Cambria Math" panose="02040503050406030204" pitchFamily="18" charset="0"/>
                                            <a:cs typeface="Times New Roman" panose="02020603050405020304" pitchFamily="18" charset="0"/>
                                          </a:rPr>
                                          <m:t>,</m:t>
                                        </m:r>
                                      </m:e>
                                      <m:e>
                                        <m:r>
                                          <m:rPr>
                                            <m:sty m:val="p"/>
                                          </m:rPr>
                                          <a:rPr kumimoji="1" lang="en-US" altLang="zh-CN" b="0" i="0" smtClean="0">
                                            <a:latin typeface="Cambria Math" panose="02040503050406030204" pitchFamily="18" charset="0"/>
                                            <a:cs typeface="Times New Roman" panose="02020603050405020304" pitchFamily="18" charset="0"/>
                                          </a:rPr>
                                          <m:t>if</m:t>
                                        </m:r>
                                        <m:r>
                                          <a:rPr kumimoji="1" lang="zh-CN" altLang="en-US" b="0" i="1" smtClean="0">
                                            <a:latin typeface="Cambria Math" panose="02040503050406030204" pitchFamily="18" charset="0"/>
                                            <a:cs typeface="Times New Roman" panose="02020603050405020304" pitchFamily="18" charset="0"/>
                                          </a:rPr>
                                          <m:t> </m:t>
                                        </m:r>
                                        <m:r>
                                          <a:rPr kumimoji="1" lang="en-US" altLang="zh-CN" b="0" i="1" smtClean="0">
                                            <a:latin typeface="Cambria Math" panose="02040503050406030204" pitchFamily="18" charset="0"/>
                                            <a:cs typeface="Times New Roman" panose="02020603050405020304" pitchFamily="18" charset="0"/>
                                          </a:rPr>
                                          <m:t>𝑥</m:t>
                                        </m:r>
                                        <m:r>
                                          <a:rPr kumimoji="1" lang="zh-CN" altLang="en-US" b="0" i="1" smtClean="0">
                                            <a:latin typeface="Cambria Math" panose="02040503050406030204" pitchFamily="18" charset="0"/>
                                            <a:cs typeface="Times New Roman" panose="02020603050405020304" pitchFamily="18" charset="0"/>
                                          </a:rPr>
                                          <m:t> </m:t>
                                        </m:r>
                                        <m:r>
                                          <m:rPr>
                                            <m:sty m:val="p"/>
                                          </m:rPr>
                                          <a:rPr kumimoji="1" lang="en-US" altLang="zh-CN" b="0" i="0" smtClean="0">
                                            <a:latin typeface="Cambria Math" panose="02040503050406030204" pitchFamily="18" charset="0"/>
                                            <a:cs typeface="Times New Roman" panose="02020603050405020304" pitchFamily="18" charset="0"/>
                                          </a:rPr>
                                          <m:t>is</m:t>
                                        </m:r>
                                        <m:r>
                                          <a:rPr kumimoji="1" lang="zh-CN" altLang="en-US" b="0" i="0" smtClean="0">
                                            <a:latin typeface="Cambria Math" panose="02040503050406030204" pitchFamily="18" charset="0"/>
                                            <a:cs typeface="Times New Roman" panose="02020603050405020304" pitchFamily="18" charset="0"/>
                                          </a:rPr>
                                          <m:t> </m:t>
                                        </m:r>
                                        <m:r>
                                          <m:rPr>
                                            <m:sty m:val="p"/>
                                          </m:rPr>
                                          <a:rPr kumimoji="1" lang="en-US" altLang="zh-CN" b="0" i="0" smtClean="0">
                                            <a:latin typeface="Cambria Math" panose="02040503050406030204" pitchFamily="18" charset="0"/>
                                            <a:cs typeface="Times New Roman" panose="02020603050405020304" pitchFamily="18" charset="0"/>
                                          </a:rPr>
                                          <m:t>fake</m:t>
                                        </m:r>
                                      </m:e>
                                    </m:mr>
                                  </m:m>
                                </m:e>
                              </m:eqArr>
                            </m:e>
                          </m:d>
                          <m:r>
                            <a:rPr kumimoji="1" lang="en-US" altLang="zh-CN" b="0" i="1" smtClean="0">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4</m:t>
                              </m:r>
                            </m:e>
                          </m:d>
                        </m:e>
                      </m:eqArr>
                    </m:oMath>
                  </m:oMathPara>
                </a14:m>
                <a:endParaRPr kumimoji="1" lang="en-US" altLang="zh-CN" b="0" dirty="0">
                  <a:latin typeface="Times New Roman" panose="02020603050405020304" pitchFamily="18" charset="0"/>
                  <a:cs typeface="Times New Roman" panose="02020603050405020304" pitchFamily="18" charset="0"/>
                </a:endParaRPr>
              </a:p>
              <a:p>
                <a:pPr algn="just"/>
                <a:r>
                  <a:rPr kumimoji="1" lang="en-US" altLang="zh-CN" dirty="0">
                    <a:latin typeface="Times New Roman" panose="02020603050405020304" pitchFamily="18" charset="0"/>
                    <a:cs typeface="Times New Roman" panose="02020603050405020304" pitchFamily="18" charset="0"/>
                  </a:rPr>
                  <a:t>﻿If the values of model output logits is over 0.5, we classify the input to be real; otherwise, we classify the input as fake.</a:t>
                </a:r>
                <a:endParaRPr kumimoji="1" lang="en-US" altLang="zh-CN" b="0"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5F26E776-85BD-7E1E-5327-756BD65D302C}"/>
                  </a:ext>
                </a:extLst>
              </p:cNvPr>
              <p:cNvSpPr txBox="1">
                <a:spLocks noRot="1" noChangeAspect="1" noMove="1" noResize="1" noEditPoints="1" noAdjustHandles="1" noChangeArrowheads="1" noChangeShapeType="1" noTextEdit="1"/>
              </p:cNvSpPr>
              <p:nvPr/>
            </p:nvSpPr>
            <p:spPr>
              <a:xfrm>
                <a:off x="153314" y="4451331"/>
                <a:ext cx="5755874" cy="2095189"/>
              </a:xfrm>
              <a:prstGeom prst="rect">
                <a:avLst/>
              </a:prstGeom>
              <a:blipFill>
                <a:blip r:embed="rId9"/>
                <a:stretch>
                  <a:fillRect l="-881" t="-27108" r="-881" b="-68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3EA311E-7F73-8C6C-CA00-61DB1C23F418}"/>
                  </a:ext>
                </a:extLst>
              </p:cNvPr>
              <p:cNvSpPr txBox="1"/>
              <p:nvPr/>
            </p:nvSpPr>
            <p:spPr>
              <a:xfrm>
                <a:off x="6282814" y="4451331"/>
                <a:ext cx="5755872" cy="1487395"/>
              </a:xfrm>
              <a:prstGeom prst="rect">
                <a:avLst/>
              </a:prstGeom>
              <a:noFill/>
            </p:spPr>
            <p:txBody>
              <a:bodyPr wrap="square" rtlCol="0">
                <a:spAutoFit/>
              </a:bodyPr>
              <a:lstStyle/>
              <a:p>
                <a:r>
                  <a:rPr kumimoji="1" lang="en" altLang="zh-CN" dirty="0">
                    <a:latin typeface="Times New Roman" panose="02020603050405020304" pitchFamily="18" charset="0"/>
                    <a:cs typeface="Times New Roman" panose="02020603050405020304" pitchFamily="18" charset="0"/>
                  </a:rPr>
                  <a:t>﻿We aim to minimize the predicted logits for the fake data</a:t>
                </a:r>
              </a:p>
              <a:p>
                <a:endParaRPr kumimoji="1" lang="en" altLang="zh-CN"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sSub>
                            <m:sSubPr>
                              <m:ctrlPr>
                                <a:rPr kumimoji="1" lang="en-US" altLang="zh-CN" i="1" smtClean="0">
                                  <a:latin typeface="Cambria Math" panose="02040503050406030204" pitchFamily="18" charset="0"/>
                                  <a:cs typeface="Times New Roman" panose="02020603050405020304" pitchFamily="18" charset="0"/>
                                </a:rPr>
                              </m:ctrlPr>
                            </m:sSubPr>
                            <m:e>
                              <m:r>
                                <a:rPr kumimoji="1" lang="en-US" altLang="zh-CN" i="1" smtClean="0">
                                  <a:latin typeface="Cambria Math" panose="02040503050406030204" pitchFamily="18" charset="0"/>
                                  <a:ea typeface="Cambria Math" panose="02040503050406030204" pitchFamily="18" charset="0"/>
                                  <a:cs typeface="Times New Roman" panose="02020603050405020304" pitchFamily="18" charset="0"/>
                                </a:rPr>
                                <m:t>ℒ</m:t>
                              </m:r>
                            </m:e>
                            <m:sub>
                              <m:r>
                                <a:rPr kumimoji="1" lang="en-US" altLang="zh-CN" b="0" i="1" smtClean="0">
                                  <a:latin typeface="Cambria Math" panose="02040503050406030204" pitchFamily="18" charset="0"/>
                                  <a:cs typeface="Times New Roman" panose="02020603050405020304" pitchFamily="18" charset="0"/>
                                </a:rPr>
                                <m:t>𝑓𝑎𝑘𝑒</m:t>
                              </m:r>
                            </m:sub>
                          </m:sSub>
                          <m:r>
                            <a:rPr kumimoji="1" lang="en-US" altLang="zh-CN" b="0" i="1" smtClean="0">
                              <a:latin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𝔼</m:t>
                              </m:r>
                            </m:e>
                            <m:sub>
                              <m:r>
                                <a:rPr kumimoji="1" lang="en-US" altLang="zh-CN" b="0" i="1" smtClean="0">
                                  <a:latin typeface="Cambria Math" panose="02040503050406030204" pitchFamily="18" charset="0"/>
                                  <a:cs typeface="Times New Roman" panose="02020603050405020304" pitchFamily="18" charset="0"/>
                                </a:rPr>
                                <m:t>𝑥</m:t>
                              </m:r>
                            </m:sub>
                          </m:sSub>
                          <m:d>
                            <m:dPr>
                              <m:begChr m:val="["/>
                              <m:endChr m:val="]"/>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𝐷</m:t>
                              </m:r>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𝐺</m:t>
                              </m:r>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𝑥</m:t>
                              </m:r>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𝑃</m:t>
                              </m:r>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𝑥</m:t>
                              </m:r>
                              <m:r>
                                <a:rPr kumimoji="1" lang="en-US" altLang="zh-CN" b="0" i="1" smtClean="0">
                                  <a:latin typeface="Cambria Math" panose="02040503050406030204" pitchFamily="18" charset="0"/>
                                  <a:cs typeface="Times New Roman" panose="02020603050405020304" pitchFamily="18" charset="0"/>
                                </a:rPr>
                                <m:t>)))</m:t>
                              </m:r>
                            </m:e>
                          </m:d>
                          <m:r>
                            <a:rPr kumimoji="1" lang="en-US" altLang="zh-CN" b="0" i="1" smtClean="0">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5</m:t>
                              </m:r>
                            </m:e>
                          </m:d>
                        </m:e>
                      </m:eqArr>
                    </m:oMath>
                  </m:oMathPara>
                </a14:m>
                <a:endParaRPr kumimoji="1" lang="en-US" altLang="zh-CN"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𝑟𝑒𝑎𝑙</m:t>
                              </m:r>
                            </m:sub>
                          </m:sSub>
                          <m:r>
                            <a:rPr kumimoji="1" lang="en-US" altLang="zh-CN" b="0" i="1" smtClean="0">
                              <a:latin typeface="Cambria Math" panose="02040503050406030204" pitchFamily="18" charset="0"/>
                              <a:cs typeface="Times New Roman" panose="02020603050405020304" pitchFamily="18" charset="0"/>
                            </a:rPr>
                            <m:t>=</m:t>
                          </m:r>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𝔼</m:t>
                              </m:r>
                            </m:e>
                            <m:sub>
                              <m:r>
                                <a:rPr kumimoji="1" lang="en-US" altLang="zh-CN" i="1">
                                  <a:latin typeface="Cambria Math" panose="02040503050406030204" pitchFamily="18" charset="0"/>
                                  <a:cs typeface="Times New Roman" panose="02020603050405020304" pitchFamily="18" charset="0"/>
                                </a:rPr>
                                <m:t>𝑥</m:t>
                              </m:r>
                            </m:sub>
                          </m:sSub>
                          <m:d>
                            <m:dPr>
                              <m:begChr m:val="["/>
                              <m:endChr m:val="]"/>
                              <m:ctrlPr>
                                <a:rPr kumimoji="1" lang="en-US" altLang="zh-CN" i="1">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1−</m:t>
                              </m:r>
                              <m:r>
                                <a:rPr kumimoji="1" lang="en-US" altLang="zh-CN" i="1">
                                  <a:latin typeface="Cambria Math" panose="02040503050406030204" pitchFamily="18" charset="0"/>
                                  <a:cs typeface="Times New Roman" panose="02020603050405020304" pitchFamily="18" charset="0"/>
                                </a:rPr>
                                <m:t>𝐷</m:t>
                              </m:r>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𝑥</m:t>
                              </m:r>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𝑃</m:t>
                              </m:r>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𝑥</m:t>
                              </m:r>
                              <m:r>
                                <a:rPr kumimoji="1" lang="en-US" altLang="zh-CN" i="1">
                                  <a:latin typeface="Cambria Math" panose="02040503050406030204" pitchFamily="18" charset="0"/>
                                  <a:cs typeface="Times New Roman" panose="02020603050405020304" pitchFamily="18" charset="0"/>
                                </a:rPr>
                                <m:t>))</m:t>
                              </m:r>
                            </m:e>
                          </m:d>
                          <m:r>
                            <a:rPr kumimoji="1" lang="en-US" altLang="zh-CN" i="1">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6</m:t>
                              </m:r>
                            </m:e>
                          </m:d>
                        </m:e>
                      </m:eqArr>
                    </m:oMath>
                  </m:oMathPara>
                </a14:m>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03EA311E-7F73-8C6C-CA00-61DB1C23F418}"/>
                  </a:ext>
                </a:extLst>
              </p:cNvPr>
              <p:cNvSpPr txBox="1">
                <a:spLocks noRot="1" noChangeAspect="1" noMove="1" noResize="1" noEditPoints="1" noAdjustHandles="1" noChangeArrowheads="1" noChangeShapeType="1" noTextEdit="1"/>
              </p:cNvSpPr>
              <p:nvPr/>
            </p:nvSpPr>
            <p:spPr>
              <a:xfrm>
                <a:off x="6282814" y="4451331"/>
                <a:ext cx="5755872" cy="1487395"/>
              </a:xfrm>
              <a:prstGeom prst="rect">
                <a:avLst/>
              </a:prstGeom>
              <a:blipFill>
                <a:blip r:embed="rId10"/>
                <a:stretch>
                  <a:fillRect l="-879" t="-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6980557"/>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3398687"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3.2.</a:t>
            </a:r>
            <a:r>
              <a:rPr kumimoji="1" lang="zh-CN" altLang="en-US" sz="2400" b="1" dirty="0">
                <a:solidFill>
                  <a:srgbClr val="2958A0"/>
                </a:solidFill>
                <a:latin typeface="Times New Roman" panose="02020603050405020304" pitchFamily="18" charset="0"/>
                <a:cs typeface="Times New Roman" panose="02020603050405020304" pitchFamily="18" charset="0"/>
              </a:rPr>
              <a:t> </a:t>
            </a:r>
            <a:r>
              <a:rPr kumimoji="1" lang="en-US" altLang="zh-CN" sz="2400" b="1" dirty="0" err="1">
                <a:solidFill>
                  <a:srgbClr val="2958A0"/>
                </a:solidFill>
                <a:latin typeface="Times New Roman" panose="02020603050405020304" pitchFamily="18" charset="0"/>
                <a:cs typeface="Times New Roman" panose="02020603050405020304" pitchFamily="18" charset="0"/>
              </a:rPr>
              <a:t>DeepFake</a:t>
            </a:r>
            <a:r>
              <a:rPr kumimoji="1" lang="en-US" altLang="zh-CN" sz="2400" b="1" dirty="0">
                <a:solidFill>
                  <a:srgbClr val="2958A0"/>
                </a:solidFill>
                <a:latin typeface="Times New Roman" panose="02020603050405020304" pitchFamily="18" charset="0"/>
                <a:cs typeface="Times New Roman" panose="02020603050405020304" pitchFamily="18" charset="0"/>
              </a:rPr>
              <a:t> Disrupter</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AD166E7-B856-D716-326E-CB81F0E69DB9}"/>
              </a:ext>
            </a:extLst>
          </p:cNvPr>
          <p:cNvPicPr>
            <a:picLocks noChangeAspect="1"/>
          </p:cNvPicPr>
          <p:nvPr/>
        </p:nvPicPr>
        <p:blipFill>
          <a:blip r:embed="rId3"/>
          <a:stretch>
            <a:fillRect/>
          </a:stretch>
        </p:blipFill>
        <p:spPr>
          <a:xfrm>
            <a:off x="619432" y="857591"/>
            <a:ext cx="10953135" cy="3477336"/>
          </a:xfrm>
          <a:prstGeom prst="rect">
            <a:avLst/>
          </a:prstGeom>
        </p:spPr>
      </p:pic>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7C221615-7515-D1C0-1D00-15824D922112}"/>
                  </a:ext>
                </a:extLst>
              </p:cNvPr>
              <p:cNvSpPr/>
              <p:nvPr/>
            </p:nvSpPr>
            <p:spPr>
              <a:xfrm>
                <a:off x="3265639" y="3707243"/>
                <a:ext cx="6703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dirty="0" smtClean="0">
                          <a:solidFill>
                            <a:srgbClr val="C00000"/>
                          </a:solidFill>
                          <a:latin typeface="Cambria Math" panose="02040503050406030204" pitchFamily="18" charset="0"/>
                          <a:cs typeface="Times New Roman" panose="02020603050405020304" pitchFamily="18" charset="0"/>
                        </a:rPr>
                        <m:t>𝑷</m:t>
                      </m:r>
                      <m:r>
                        <a:rPr kumimoji="1" lang="en-US" altLang="zh-CN" b="1" i="1" dirty="0" smtClean="0">
                          <a:solidFill>
                            <a:srgbClr val="C00000"/>
                          </a:solidFill>
                          <a:latin typeface="Cambria Math" panose="02040503050406030204" pitchFamily="18" charset="0"/>
                          <a:cs typeface="Times New Roman" panose="02020603050405020304" pitchFamily="18" charset="0"/>
                        </a:rPr>
                        <m:t>(∙)</m:t>
                      </m:r>
                    </m:oMath>
                  </m:oMathPara>
                </a14:m>
                <a:endParaRPr lang="zh-CN" altLang="en-US" b="1" dirty="0">
                  <a:solidFill>
                    <a:srgbClr val="C00000"/>
                  </a:solidFill>
                </a:endParaRPr>
              </a:p>
            </p:txBody>
          </p:sp>
        </mc:Choice>
        <mc:Fallback xmlns="">
          <p:sp>
            <p:nvSpPr>
              <p:cNvPr id="29" name="矩形 28">
                <a:extLst>
                  <a:ext uri="{FF2B5EF4-FFF2-40B4-BE49-F238E27FC236}">
                    <a16:creationId xmlns:a16="http://schemas.microsoft.com/office/drawing/2014/main" id="{7C221615-7515-D1C0-1D00-15824D922112}"/>
                  </a:ext>
                </a:extLst>
              </p:cNvPr>
              <p:cNvSpPr>
                <a:spLocks noRot="1" noChangeAspect="1" noMove="1" noResize="1" noEditPoints="1" noAdjustHandles="1" noChangeArrowheads="1" noChangeShapeType="1" noTextEdit="1"/>
              </p:cNvSpPr>
              <p:nvPr/>
            </p:nvSpPr>
            <p:spPr>
              <a:xfrm>
                <a:off x="3265639" y="3707243"/>
                <a:ext cx="670376" cy="369332"/>
              </a:xfrm>
              <a:prstGeom prst="rect">
                <a:avLst/>
              </a:prstGeom>
              <a:blipFill>
                <a:blip r:embed="rId4"/>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E61A054-7611-D291-1C30-AF9957B213E5}"/>
                  </a:ext>
                </a:extLst>
              </p:cNvPr>
              <p:cNvSpPr/>
              <p:nvPr/>
            </p:nvSpPr>
            <p:spPr>
              <a:xfrm>
                <a:off x="4331761" y="3707243"/>
                <a:ext cx="3930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b="1" i="1" smtClean="0">
                          <a:solidFill>
                            <a:srgbClr val="C00000"/>
                          </a:solidFill>
                          <a:latin typeface="Cambria Math" panose="02040503050406030204" pitchFamily="18" charset="0"/>
                          <a:cs typeface="Times New Roman" panose="02020603050405020304" pitchFamily="18" charset="0"/>
                        </a:rPr>
                        <m:t>𝜼</m:t>
                      </m:r>
                    </m:oMath>
                  </m:oMathPara>
                </a14:m>
                <a:endParaRPr lang="zh-CN" altLang="en-US" b="1" dirty="0">
                  <a:solidFill>
                    <a:srgbClr val="C00000"/>
                  </a:solidFill>
                </a:endParaRPr>
              </a:p>
            </p:txBody>
          </p:sp>
        </mc:Choice>
        <mc:Fallback xmlns="">
          <p:sp>
            <p:nvSpPr>
              <p:cNvPr id="4" name="矩形 3">
                <a:extLst>
                  <a:ext uri="{FF2B5EF4-FFF2-40B4-BE49-F238E27FC236}">
                    <a16:creationId xmlns:a16="http://schemas.microsoft.com/office/drawing/2014/main" id="{CE61A054-7611-D291-1C30-AF9957B213E5}"/>
                  </a:ext>
                </a:extLst>
              </p:cNvPr>
              <p:cNvSpPr>
                <a:spLocks noRot="1" noChangeAspect="1" noMove="1" noResize="1" noEditPoints="1" noAdjustHandles="1" noChangeArrowheads="1" noChangeShapeType="1" noTextEdit="1"/>
              </p:cNvSpPr>
              <p:nvPr/>
            </p:nvSpPr>
            <p:spPr>
              <a:xfrm>
                <a:off x="4331761" y="3707243"/>
                <a:ext cx="393056" cy="369332"/>
              </a:xfrm>
              <a:prstGeom prst="rect">
                <a:avLst/>
              </a:prstGeom>
              <a:blipFill>
                <a:blip r:embed="rId5"/>
                <a:stretch>
                  <a:fillRect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FF144759-45ED-CCCD-CF17-089A1EC097E8}"/>
                  </a:ext>
                </a:extLst>
              </p:cNvPr>
              <p:cNvSpPr/>
              <p:nvPr/>
            </p:nvSpPr>
            <p:spPr>
              <a:xfrm>
                <a:off x="3479747" y="944467"/>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dirty="0" smtClean="0">
                          <a:solidFill>
                            <a:srgbClr val="C00000"/>
                          </a:solidFill>
                          <a:latin typeface="Cambria Math" panose="02040503050406030204" pitchFamily="18" charset="0"/>
                          <a:cs typeface="Times New Roman" panose="02020603050405020304" pitchFamily="18" charset="0"/>
                        </a:rPr>
                        <m:t>𝒙</m:t>
                      </m:r>
                    </m:oMath>
                  </m:oMathPara>
                </a14:m>
                <a:endParaRPr lang="zh-CN" altLang="en-US" b="1" dirty="0">
                  <a:solidFill>
                    <a:srgbClr val="C00000"/>
                  </a:solidFill>
                </a:endParaRPr>
              </a:p>
            </p:txBody>
          </p:sp>
        </mc:Choice>
        <mc:Fallback xmlns="">
          <p:sp>
            <p:nvSpPr>
              <p:cNvPr id="34" name="矩形 33">
                <a:extLst>
                  <a:ext uri="{FF2B5EF4-FFF2-40B4-BE49-F238E27FC236}">
                    <a16:creationId xmlns:a16="http://schemas.microsoft.com/office/drawing/2014/main" id="{FF144759-45ED-CCCD-CF17-089A1EC097E8}"/>
                  </a:ext>
                </a:extLst>
              </p:cNvPr>
              <p:cNvSpPr>
                <a:spLocks noRot="1" noChangeAspect="1" noMove="1" noResize="1" noEditPoints="1" noAdjustHandles="1" noChangeArrowheads="1" noChangeShapeType="1" noTextEdit="1"/>
              </p:cNvSpPr>
              <p:nvPr/>
            </p:nvSpPr>
            <p:spPr>
              <a:xfrm>
                <a:off x="3479747" y="944467"/>
                <a:ext cx="38401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FA26E4CF-4C64-4949-8F93-97BD4EA632D1}"/>
                  </a:ext>
                </a:extLst>
              </p:cNvPr>
              <p:cNvSpPr/>
              <p:nvPr/>
            </p:nvSpPr>
            <p:spPr>
              <a:xfrm>
                <a:off x="6645734" y="949924"/>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b="1" i="1" dirty="0" smtClean="0">
                              <a:solidFill>
                                <a:srgbClr val="C00000"/>
                              </a:solidFill>
                              <a:latin typeface="Cambria Math" panose="02040503050406030204" pitchFamily="18" charset="0"/>
                              <a:cs typeface="Times New Roman" panose="02020603050405020304" pitchFamily="18" charset="0"/>
                            </a:rPr>
                          </m:ctrlPr>
                        </m:accPr>
                        <m:e>
                          <m:r>
                            <a:rPr kumimoji="1" lang="en-US" altLang="zh-CN" b="1" i="1" dirty="0">
                              <a:solidFill>
                                <a:srgbClr val="C00000"/>
                              </a:solidFill>
                              <a:latin typeface="Cambria Math" panose="02040503050406030204" pitchFamily="18" charset="0"/>
                              <a:cs typeface="Times New Roman" panose="02020603050405020304" pitchFamily="18" charset="0"/>
                            </a:rPr>
                            <m:t>𝒙</m:t>
                          </m:r>
                        </m:e>
                      </m:acc>
                    </m:oMath>
                  </m:oMathPara>
                </a14:m>
                <a:endParaRPr lang="zh-CN" altLang="en-US" b="1" dirty="0">
                  <a:solidFill>
                    <a:srgbClr val="C00000"/>
                  </a:solidFill>
                </a:endParaRPr>
              </a:p>
            </p:txBody>
          </p:sp>
        </mc:Choice>
        <mc:Fallback xmlns="">
          <p:sp>
            <p:nvSpPr>
              <p:cNvPr id="36" name="矩形 35">
                <a:extLst>
                  <a:ext uri="{FF2B5EF4-FFF2-40B4-BE49-F238E27FC236}">
                    <a16:creationId xmlns:a16="http://schemas.microsoft.com/office/drawing/2014/main" id="{FA26E4CF-4C64-4949-8F93-97BD4EA632D1}"/>
                  </a:ext>
                </a:extLst>
              </p:cNvPr>
              <p:cNvSpPr>
                <a:spLocks noRot="1" noChangeAspect="1" noMove="1" noResize="1" noEditPoints="1" noAdjustHandles="1" noChangeArrowheads="1" noChangeShapeType="1" noTextEdit="1"/>
              </p:cNvSpPr>
              <p:nvPr/>
            </p:nvSpPr>
            <p:spPr>
              <a:xfrm>
                <a:off x="6645734" y="949924"/>
                <a:ext cx="38401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08178F15-9838-B71D-F78D-9B7A148D3818}"/>
                  </a:ext>
                </a:extLst>
              </p:cNvPr>
              <p:cNvSpPr/>
              <p:nvPr/>
            </p:nvSpPr>
            <p:spPr>
              <a:xfrm>
                <a:off x="6095999" y="2158101"/>
                <a:ext cx="667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dirty="0" smtClean="0">
                          <a:solidFill>
                            <a:srgbClr val="C00000"/>
                          </a:solidFill>
                          <a:latin typeface="Cambria Math" panose="02040503050406030204" pitchFamily="18" charset="0"/>
                          <a:cs typeface="Times New Roman" panose="02020603050405020304" pitchFamily="18" charset="0"/>
                        </a:rPr>
                        <m:t>𝑮</m:t>
                      </m:r>
                      <m:r>
                        <a:rPr kumimoji="1" lang="en-US" altLang="zh-CN" b="1" i="1" dirty="0" smtClean="0">
                          <a:solidFill>
                            <a:srgbClr val="C00000"/>
                          </a:solidFill>
                          <a:latin typeface="Cambria Math" panose="02040503050406030204" pitchFamily="18" charset="0"/>
                          <a:cs typeface="Times New Roman" panose="02020603050405020304" pitchFamily="18" charset="0"/>
                        </a:rPr>
                        <m:t>(∙)</m:t>
                      </m:r>
                    </m:oMath>
                  </m:oMathPara>
                </a14:m>
                <a:endParaRPr lang="zh-CN" altLang="en-US" b="1" dirty="0">
                  <a:solidFill>
                    <a:srgbClr val="C00000"/>
                  </a:solidFill>
                </a:endParaRPr>
              </a:p>
            </p:txBody>
          </p:sp>
        </mc:Choice>
        <mc:Fallback xmlns="">
          <p:sp>
            <p:nvSpPr>
              <p:cNvPr id="38" name="矩形 37">
                <a:extLst>
                  <a:ext uri="{FF2B5EF4-FFF2-40B4-BE49-F238E27FC236}">
                    <a16:creationId xmlns:a16="http://schemas.microsoft.com/office/drawing/2014/main" id="{08178F15-9838-B71D-F78D-9B7A148D3818}"/>
                  </a:ext>
                </a:extLst>
              </p:cNvPr>
              <p:cNvSpPr>
                <a:spLocks noRot="1" noChangeAspect="1" noMove="1" noResize="1" noEditPoints="1" noAdjustHandles="1" noChangeArrowheads="1" noChangeShapeType="1" noTextEdit="1"/>
              </p:cNvSpPr>
              <p:nvPr/>
            </p:nvSpPr>
            <p:spPr>
              <a:xfrm>
                <a:off x="6095999" y="2158101"/>
                <a:ext cx="667683" cy="369332"/>
              </a:xfrm>
              <a:prstGeom prst="rect">
                <a:avLst/>
              </a:prstGeom>
              <a:blipFill>
                <a:blip r:embed="rId8"/>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55BCECC-A84F-4049-D01D-79A97A8D1C6D}"/>
                  </a:ext>
                </a:extLst>
              </p:cNvPr>
              <p:cNvSpPr/>
              <p:nvPr/>
            </p:nvSpPr>
            <p:spPr>
              <a:xfrm>
                <a:off x="-1" y="4666959"/>
                <a:ext cx="12192001" cy="783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kumimoji="1" lang="en-US" altLang="zh-CN" i="1" smtClean="0">
                              <a:latin typeface="Cambria Math" panose="02040503050406030204" pitchFamily="18" charset="0"/>
                              <a:ea typeface="Cambria Math" panose="02040503050406030204" pitchFamily="18" charset="0"/>
                              <a:cs typeface="Times New Roman" panose="02020603050405020304" pitchFamily="18" charset="0"/>
                            </a:rPr>
                            <m:t>ℒ</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 altLang="zh-CN" i="1">
                                  <a:latin typeface="Cambria Math" panose="02040503050406030204" pitchFamily="18" charset="0"/>
                                  <a:cs typeface="Times New Roman" panose="02020603050405020304" pitchFamily="18" charset="0"/>
                                </a:rPr>
                              </m:ctrlPr>
                            </m:sSubPr>
                            <m:e>
                              <m:r>
                                <a:rPr kumimoji="1" lang="en" altLang="zh-CN" i="1">
                                  <a:latin typeface="Cambria Math" panose="02040503050406030204" pitchFamily="18" charset="0"/>
                                  <a:ea typeface="Cambria Math" panose="02040503050406030204" pitchFamily="18" charset="0"/>
                                  <a:cs typeface="Times New Roman" panose="02020603050405020304" pitchFamily="18" charset="0"/>
                                </a:rPr>
                                <m:t>𝔼</m:t>
                              </m:r>
                            </m:e>
                            <m:sub>
                              <m:r>
                                <a:rPr kumimoji="1" lang="en-US" altLang="zh-CN" i="1">
                                  <a:latin typeface="Cambria Math" panose="02040503050406030204" pitchFamily="18" charset="0"/>
                                  <a:cs typeface="Times New Roman" panose="02020603050405020304" pitchFamily="18" charset="0"/>
                                </a:rPr>
                                <m:t>𝑥</m:t>
                              </m:r>
                            </m:sub>
                          </m:sSub>
                          <m:d>
                            <m:dPr>
                              <m:begChr m:val="["/>
                              <m:endChr m:val="]"/>
                              <m:ctrlPr>
                                <a:rPr kumimoji="1" lang="en" altLang="zh-CN" i="1">
                                  <a:latin typeface="Cambria Math" panose="02040503050406030204" pitchFamily="18" charset="0"/>
                                  <a:cs typeface="Times New Roman" panose="02020603050405020304" pitchFamily="18" charset="0"/>
                                </a:rPr>
                              </m:ctrlPr>
                            </m:dPr>
                            <m:e>
                              <m:sSub>
                                <m:sSubPr>
                                  <m:ctrlPr>
                                    <a:rPr kumimoji="1" lang="en"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𝐿</m:t>
                                  </m:r>
                                </m:e>
                                <m:sub>
                                  <m:r>
                                    <a:rPr kumimoji="1" lang="en-US" altLang="zh-CN" i="1">
                                      <a:latin typeface="Cambria Math" panose="02040503050406030204" pitchFamily="18" charset="0"/>
                                      <a:cs typeface="Times New Roman" panose="02020603050405020304" pitchFamily="18" charset="0"/>
                                    </a:rPr>
                                    <m:t>𝐷</m:t>
                                  </m:r>
                                </m:sub>
                              </m:sSub>
                              <m:d>
                                <m:dPr>
                                  <m:ctrlPr>
                                    <a:rPr kumimoji="1" lang="en"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𝐺</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𝑃</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e>
                                      </m:d>
                                    </m:e>
                                  </m:d>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𝑟</m:t>
                                  </m:r>
                                </m:e>
                              </m:d>
                            </m:e>
                          </m:d>
                          <m:r>
                            <a:rPr kumimoji="1" lang="en-US" altLang="zh-CN" b="0" i="1" smtClean="0">
                              <a:latin typeface="Cambria Math" panose="02040503050406030204" pitchFamily="18" charset="0"/>
                              <a:cs typeface="Times New Roman" panose="02020603050405020304" pitchFamily="18" charset="0"/>
                            </a:rPr>
                            <m:t>+</m:t>
                          </m:r>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𝐶</m:t>
                              </m:r>
                            </m:e>
                            <m:sub>
                              <m:r>
                                <a:rPr kumimoji="1" lang="en-US" altLang="zh-CN" i="1">
                                  <a:latin typeface="Cambria Math" panose="02040503050406030204" pitchFamily="18" charset="0"/>
                                  <a:cs typeface="Times New Roman" panose="02020603050405020304" pitchFamily="18" charset="0"/>
                                </a:rPr>
                                <m:t>1</m:t>
                              </m:r>
                            </m:sub>
                          </m:sSub>
                          <m:sSub>
                            <m:sSubPr>
                              <m:ctrlPr>
                                <a:rPr kumimoji="1" lang="en" altLang="zh-CN" i="1">
                                  <a:latin typeface="Cambria Math" panose="02040503050406030204" pitchFamily="18" charset="0"/>
                                  <a:cs typeface="Times New Roman" panose="02020603050405020304" pitchFamily="18" charset="0"/>
                                </a:rPr>
                              </m:ctrlPr>
                            </m:sSubPr>
                            <m:e>
                              <m:r>
                                <a:rPr kumimoji="1" lang="en" altLang="zh-CN" i="1">
                                  <a:latin typeface="Cambria Math" panose="02040503050406030204" pitchFamily="18" charset="0"/>
                                  <a:ea typeface="Cambria Math" panose="02040503050406030204" pitchFamily="18" charset="0"/>
                                  <a:cs typeface="Times New Roman" panose="02020603050405020304" pitchFamily="18" charset="0"/>
                                </a:rPr>
                                <m:t>𝔼</m:t>
                              </m:r>
                            </m:e>
                            <m:sub>
                              <m:r>
                                <a:rPr kumimoji="1" lang="en-US" altLang="zh-CN" i="1">
                                  <a:latin typeface="Cambria Math" panose="02040503050406030204" pitchFamily="18" charset="0"/>
                                  <a:cs typeface="Times New Roman" panose="02020603050405020304" pitchFamily="18" charset="0"/>
                                </a:rPr>
                                <m:t>𝑥</m:t>
                              </m:r>
                            </m:sub>
                          </m:sSub>
                          <m:d>
                            <m:dPr>
                              <m:begChr m:val="["/>
                              <m:endChr m:val="]"/>
                              <m:ctrlPr>
                                <a:rPr kumimoji="1" lang="en-US" altLang="zh-CN" i="1">
                                  <a:latin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cs typeface="Times New Roman" panose="02020603050405020304" pitchFamily="18" charset="0"/>
                                    </a:rPr>
                                  </m:ctrlPr>
                                </m:sSubPr>
                                <m:e>
                                  <m:d>
                                    <m:dPr>
                                      <m:ctrlPr>
                                        <a:rPr kumimoji="1" lang="en-US" altLang="zh-CN" i="1">
                                          <a:latin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cs typeface="Times New Roman" panose="02020603050405020304" pitchFamily="18" charset="0"/>
                                            </a:rPr>
                                          </m:ctrlPr>
                                        </m:sSubPr>
                                        <m:e>
                                          <m:d>
                                            <m:dPr>
                                              <m:begChr m:val="‖"/>
                                              <m:endChr m:val="‖"/>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𝑃</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e>
                                              </m:d>
                                            </m:e>
                                          </m:d>
                                        </m:e>
                                        <m:sub>
                                          <m:r>
                                            <a:rPr kumimoji="1" lang="en-US" altLang="zh-CN" i="1">
                                              <a:latin typeface="Cambria Math" panose="02040503050406030204" pitchFamily="18" charset="0"/>
                                              <a:cs typeface="Times New Roman" panose="02020603050405020304" pitchFamily="18" charset="0"/>
                                            </a:rPr>
                                            <m:t>2</m:t>
                                          </m:r>
                                        </m:sub>
                                      </m:sSub>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𝜖</m:t>
                                      </m:r>
                                    </m:e>
                                  </m:d>
                                </m:e>
                                <m:sub>
                                  <m:r>
                                    <a:rPr kumimoji="1" lang="en-US" altLang="zh-CN" i="1">
                                      <a:latin typeface="Cambria Math" panose="02040503050406030204" pitchFamily="18" charset="0"/>
                                      <a:cs typeface="Times New Roman" panose="02020603050405020304" pitchFamily="18" charset="0"/>
                                    </a:rPr>
                                    <m:t>+</m:t>
                                  </m:r>
                                </m:sub>
                              </m:sSub>
                            </m:e>
                          </m:d>
                          <m:r>
                            <a:rPr kumimoji="1" lang="en-US" altLang="zh-CN" b="0" i="1" smtClean="0">
                              <a:latin typeface="Cambria Math" panose="02040503050406030204" pitchFamily="18" charset="0"/>
                              <a:cs typeface="Times New Roman" panose="02020603050405020304" pitchFamily="18" charset="0"/>
                            </a:rPr>
                            <m:t>+</m:t>
                          </m:r>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𝐶</m:t>
                              </m:r>
                            </m:e>
                            <m:sub>
                              <m:r>
                                <a:rPr kumimoji="1" lang="en-US" altLang="zh-CN" b="0" i="1" smtClean="0">
                                  <a:latin typeface="Cambria Math" panose="02040503050406030204" pitchFamily="18" charset="0"/>
                                  <a:cs typeface="Times New Roman" panose="02020603050405020304" pitchFamily="18" charset="0"/>
                                </a:rPr>
                                <m:t>2</m:t>
                              </m:r>
                            </m:sub>
                          </m:sSub>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𝔼</m:t>
                              </m:r>
                            </m:e>
                            <m:sub>
                              <m:r>
                                <a:rPr kumimoji="1" lang="en-US" altLang="zh-CN" i="1">
                                  <a:latin typeface="Cambria Math" panose="02040503050406030204" pitchFamily="18" charset="0"/>
                                  <a:cs typeface="Times New Roman" panose="02020603050405020304" pitchFamily="18" charset="0"/>
                                </a:rPr>
                                <m:t>𝑥</m:t>
                              </m:r>
                            </m:sub>
                          </m:sSub>
                          <m:d>
                            <m:dPr>
                              <m:begChr m:val="["/>
                              <m:endChr m:val="]"/>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𝐷</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𝐺</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𝑃</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e>
                                      </m:d>
                                    </m:e>
                                  </m:d>
                                </m:e>
                              </m:d>
                            </m:e>
                          </m:d>
                          <m:r>
                            <a:rPr kumimoji="1" lang="en-US" altLang="zh-CN" b="0" i="1" smtClean="0">
                              <a:latin typeface="Cambria Math" panose="02040503050406030204" pitchFamily="18" charset="0"/>
                              <a:cs typeface="Times New Roman" panose="02020603050405020304" pitchFamily="18" charset="0"/>
                            </a:rPr>
                            <m:t>+</m:t>
                          </m:r>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𝐶</m:t>
                              </m:r>
                            </m:e>
                            <m:sub>
                              <m:r>
                                <a:rPr kumimoji="1" lang="en-US" altLang="zh-CN" b="0" i="1" smtClean="0">
                                  <a:latin typeface="Cambria Math" panose="02040503050406030204" pitchFamily="18" charset="0"/>
                                  <a:cs typeface="Times New Roman" panose="02020603050405020304" pitchFamily="18" charset="0"/>
                                </a:rPr>
                                <m:t>3</m:t>
                              </m:r>
                            </m:sub>
                          </m:sSub>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𝔼</m:t>
                              </m:r>
                            </m:e>
                            <m:sub>
                              <m:r>
                                <a:rPr kumimoji="1" lang="en-US" altLang="zh-CN" i="1">
                                  <a:latin typeface="Cambria Math" panose="02040503050406030204" pitchFamily="18" charset="0"/>
                                  <a:cs typeface="Times New Roman" panose="02020603050405020304" pitchFamily="18" charset="0"/>
                                </a:rPr>
                                <m:t>𝑥</m:t>
                              </m:r>
                            </m:sub>
                          </m:sSub>
                          <m:d>
                            <m:dPr>
                              <m:begChr m:val="["/>
                              <m:endChr m:val="]"/>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1−</m:t>
                              </m:r>
                              <m:r>
                                <a:rPr kumimoji="1" lang="en-US" altLang="zh-CN" i="1">
                                  <a:latin typeface="Cambria Math" panose="02040503050406030204" pitchFamily="18" charset="0"/>
                                  <a:cs typeface="Times New Roman" panose="02020603050405020304" pitchFamily="18" charset="0"/>
                                </a:rPr>
                                <m:t>𝐷</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𝑃</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e>
                                  </m:d>
                                </m:e>
                              </m:d>
                            </m:e>
                          </m:d>
                          <m:r>
                            <a:rPr kumimoji="1" lang="en-US" altLang="zh-CN" i="1">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7</m:t>
                              </m:r>
                            </m:e>
                          </m:d>
                        </m:e>
                      </m:eqArr>
                    </m:oMath>
                  </m:oMathPara>
                </a14:m>
                <a:endParaRPr kumimoji="1" lang="en-US" altLang="zh-CN" b="0" dirty="0">
                  <a:cs typeface="Times New Roman" panose="02020603050405020304" pitchFamily="18" charset="0"/>
                </a:endParaRPr>
              </a:p>
              <a:p>
                <a:endParaRPr lang="zh-CN" altLang="en-US" dirty="0"/>
              </a:p>
            </p:txBody>
          </p:sp>
        </mc:Choice>
        <mc:Fallback xmlns="">
          <p:sp>
            <p:nvSpPr>
              <p:cNvPr id="7" name="矩形 6">
                <a:extLst>
                  <a:ext uri="{FF2B5EF4-FFF2-40B4-BE49-F238E27FC236}">
                    <a16:creationId xmlns:a16="http://schemas.microsoft.com/office/drawing/2014/main" id="{655BCECC-A84F-4049-D01D-79A97A8D1C6D}"/>
                  </a:ext>
                </a:extLst>
              </p:cNvPr>
              <p:cNvSpPr>
                <a:spLocks noRot="1" noChangeAspect="1" noMove="1" noResize="1" noEditPoints="1" noAdjustHandles="1" noChangeArrowheads="1" noChangeShapeType="1" noTextEdit="1"/>
              </p:cNvSpPr>
              <p:nvPr/>
            </p:nvSpPr>
            <p:spPr>
              <a:xfrm>
                <a:off x="-1" y="4666959"/>
                <a:ext cx="12192001" cy="783869"/>
              </a:xfrm>
              <a:prstGeom prst="rect">
                <a:avLst/>
              </a:prstGeom>
              <a:blipFill>
                <a:blip r:embed="rId9"/>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D9F13A6C-B97A-DA3C-63CC-52B102548006}"/>
              </a:ext>
            </a:extLst>
          </p:cNvPr>
          <p:cNvSpPr txBox="1"/>
          <p:nvPr/>
        </p:nvSpPr>
        <p:spPr>
          <a:xfrm>
            <a:off x="7393858" y="5266162"/>
            <a:ext cx="607859"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fake</a:t>
            </a:r>
            <a:endParaRPr kumimoji="1"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3B7DE75-48AA-B976-68E7-30305EE44B7E}"/>
              </a:ext>
            </a:extLst>
          </p:cNvPr>
          <p:cNvSpPr txBox="1"/>
          <p:nvPr/>
        </p:nvSpPr>
        <p:spPr>
          <a:xfrm>
            <a:off x="10068232" y="5266162"/>
            <a:ext cx="565219"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real</a:t>
            </a:r>
            <a:endParaRPr kumimoji="1"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2B98A1E-971D-0A4C-96DC-416CFA993784}"/>
              </a:ext>
            </a:extLst>
          </p:cNvPr>
          <p:cNvSpPr txBox="1"/>
          <p:nvPr/>
        </p:nvSpPr>
        <p:spPr>
          <a:xfrm>
            <a:off x="3853473" y="5266105"/>
            <a:ext cx="2435282" cy="369332"/>
          </a:xfrm>
          <a:prstGeom prst="rect">
            <a:avLst/>
          </a:prstGeom>
          <a:noFill/>
        </p:spPr>
        <p:txBody>
          <a:bodyPr wrap="none" rtlCol="0">
            <a:spAutoFit/>
          </a:bodyPr>
          <a:lstStyle/>
          <a:p>
            <a:r>
              <a:rPr kumimoji="1" lang="en" altLang="zh-CN" b="1" dirty="0">
                <a:latin typeface="Times New Roman" panose="02020603050405020304" pitchFamily="18" charset="0"/>
                <a:cs typeface="Times New Roman" panose="02020603050405020304" pitchFamily="18" charset="0"/>
              </a:rPr>
              <a:t>﻿constrain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perturbation</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6338420"/>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2047355"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4.</a:t>
            </a:r>
            <a:r>
              <a:rPr kumimoji="1" lang="zh-CN" altLang="en-US" sz="2400" b="1" dirty="0">
                <a:solidFill>
                  <a:srgbClr val="2958A0"/>
                </a:solidFill>
                <a:latin typeface="Times New Roman" panose="02020603050405020304" pitchFamily="18" charset="0"/>
                <a:cs typeface="Times New Roman" panose="02020603050405020304" pitchFamily="18" charset="0"/>
              </a:rPr>
              <a:t> </a:t>
            </a:r>
            <a:r>
              <a:rPr kumimoji="1" lang="en-US" altLang="zh-CN" sz="2400" b="1" dirty="0">
                <a:solidFill>
                  <a:srgbClr val="2958A0"/>
                </a:solidFill>
                <a:latin typeface="Times New Roman" panose="02020603050405020304" pitchFamily="18" charset="0"/>
                <a:cs typeface="Times New Roman" panose="02020603050405020304" pitchFamily="18" charset="0"/>
              </a:rPr>
              <a:t>Experiment</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7330B85-8C39-DA00-3D04-6953D0CA0DD2}"/>
              </a:ext>
            </a:extLst>
          </p:cNvPr>
          <p:cNvPicPr>
            <a:picLocks noChangeAspect="1"/>
          </p:cNvPicPr>
          <p:nvPr/>
        </p:nvPicPr>
        <p:blipFill>
          <a:blip r:embed="rId3"/>
          <a:stretch>
            <a:fillRect/>
          </a:stretch>
        </p:blipFill>
        <p:spPr>
          <a:xfrm>
            <a:off x="332066" y="1421888"/>
            <a:ext cx="11527868" cy="4929751"/>
          </a:xfrm>
          <a:prstGeom prst="rect">
            <a:avLst/>
          </a:prstGeom>
        </p:spPr>
      </p:pic>
      <p:sp>
        <p:nvSpPr>
          <p:cNvPr id="6" name="文本框 5">
            <a:extLst>
              <a:ext uri="{FF2B5EF4-FFF2-40B4-BE49-F238E27FC236}">
                <a16:creationId xmlns:a16="http://schemas.microsoft.com/office/drawing/2014/main" id="{C423A241-4E75-4D81-4B79-55802A2D94B8}"/>
              </a:ext>
            </a:extLst>
          </p:cNvPr>
          <p:cNvSpPr txBox="1"/>
          <p:nvPr/>
        </p:nvSpPr>
        <p:spPr>
          <a:xfrm>
            <a:off x="537328" y="1032387"/>
            <a:ext cx="226651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Compare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with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SOTA</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813926"/>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2047355"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4.</a:t>
            </a:r>
            <a:r>
              <a:rPr kumimoji="1" lang="zh-CN" altLang="en-US" sz="2400" b="1" dirty="0">
                <a:solidFill>
                  <a:srgbClr val="2958A0"/>
                </a:solidFill>
                <a:latin typeface="Times New Roman" panose="02020603050405020304" pitchFamily="18" charset="0"/>
                <a:cs typeface="Times New Roman" panose="02020603050405020304" pitchFamily="18" charset="0"/>
              </a:rPr>
              <a:t> </a:t>
            </a:r>
            <a:r>
              <a:rPr kumimoji="1" lang="en-US" altLang="zh-CN" sz="2400" b="1" dirty="0">
                <a:solidFill>
                  <a:srgbClr val="2958A0"/>
                </a:solidFill>
                <a:latin typeface="Times New Roman" panose="02020603050405020304" pitchFamily="18" charset="0"/>
                <a:cs typeface="Times New Roman" panose="02020603050405020304" pitchFamily="18" charset="0"/>
              </a:rPr>
              <a:t>Experiment</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7C12E814-80E1-EC17-5A12-CCFC51977B6D}"/>
              </a:ext>
            </a:extLst>
          </p:cNvPr>
          <p:cNvPicPr>
            <a:picLocks noChangeAspect="1"/>
          </p:cNvPicPr>
          <p:nvPr/>
        </p:nvPicPr>
        <p:blipFill>
          <a:blip r:embed="rId3"/>
          <a:stretch>
            <a:fillRect/>
          </a:stretch>
        </p:blipFill>
        <p:spPr>
          <a:xfrm>
            <a:off x="0" y="1629175"/>
            <a:ext cx="12192000" cy="3599649"/>
          </a:xfrm>
          <a:prstGeom prst="rect">
            <a:avLst/>
          </a:prstGeom>
        </p:spPr>
      </p:pic>
      <p:sp>
        <p:nvSpPr>
          <p:cNvPr id="6" name="文本框 5">
            <a:extLst>
              <a:ext uri="{FF2B5EF4-FFF2-40B4-BE49-F238E27FC236}">
                <a16:creationId xmlns:a16="http://schemas.microsoft.com/office/drawing/2014/main" id="{C47236A8-BF4D-D786-0039-9FE89A0EBCAB}"/>
              </a:ext>
            </a:extLst>
          </p:cNvPr>
          <p:cNvSpPr txBox="1"/>
          <p:nvPr/>
        </p:nvSpPr>
        <p:spPr>
          <a:xfrm>
            <a:off x="537328" y="1032387"/>
            <a:ext cx="226651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Compare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with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SOTA</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710189"/>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2047355"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4.</a:t>
            </a:r>
            <a:r>
              <a:rPr kumimoji="1" lang="zh-CN" altLang="en-US" sz="2400" b="1" dirty="0">
                <a:solidFill>
                  <a:srgbClr val="2958A0"/>
                </a:solidFill>
                <a:latin typeface="Times New Roman" panose="02020603050405020304" pitchFamily="18" charset="0"/>
                <a:cs typeface="Times New Roman" panose="02020603050405020304" pitchFamily="18" charset="0"/>
              </a:rPr>
              <a:t> </a:t>
            </a:r>
            <a:r>
              <a:rPr kumimoji="1" lang="en-US" altLang="zh-CN" sz="2400" b="1" dirty="0">
                <a:solidFill>
                  <a:srgbClr val="2958A0"/>
                </a:solidFill>
                <a:latin typeface="Times New Roman" panose="02020603050405020304" pitchFamily="18" charset="0"/>
                <a:cs typeface="Times New Roman" panose="02020603050405020304" pitchFamily="18" charset="0"/>
              </a:rPr>
              <a:t>Experiment</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BC83B02-D93C-E3E5-DD6C-DF617FB1A8CF}"/>
              </a:ext>
            </a:extLst>
          </p:cNvPr>
          <p:cNvPicPr>
            <a:picLocks noChangeAspect="1"/>
          </p:cNvPicPr>
          <p:nvPr/>
        </p:nvPicPr>
        <p:blipFill>
          <a:blip r:embed="rId3"/>
          <a:stretch>
            <a:fillRect/>
          </a:stretch>
        </p:blipFill>
        <p:spPr>
          <a:xfrm>
            <a:off x="301354" y="2151766"/>
            <a:ext cx="5405020" cy="2815507"/>
          </a:xfrm>
          <a:prstGeom prst="rect">
            <a:avLst/>
          </a:prstGeom>
        </p:spPr>
      </p:pic>
      <p:pic>
        <p:nvPicPr>
          <p:cNvPr id="5" name="图片 4">
            <a:extLst>
              <a:ext uri="{FF2B5EF4-FFF2-40B4-BE49-F238E27FC236}">
                <a16:creationId xmlns:a16="http://schemas.microsoft.com/office/drawing/2014/main" id="{D3A878F1-A440-1921-909F-66167DD05EF0}"/>
              </a:ext>
            </a:extLst>
          </p:cNvPr>
          <p:cNvPicPr>
            <a:picLocks noChangeAspect="1"/>
          </p:cNvPicPr>
          <p:nvPr/>
        </p:nvPicPr>
        <p:blipFill>
          <a:blip r:embed="rId4"/>
          <a:stretch>
            <a:fillRect/>
          </a:stretch>
        </p:blipFill>
        <p:spPr>
          <a:xfrm>
            <a:off x="6174658" y="2151766"/>
            <a:ext cx="5405020" cy="2930891"/>
          </a:xfrm>
          <a:prstGeom prst="rect">
            <a:avLst/>
          </a:prstGeom>
        </p:spPr>
      </p:pic>
      <p:sp>
        <p:nvSpPr>
          <p:cNvPr id="6" name="文本框 5">
            <a:extLst>
              <a:ext uri="{FF2B5EF4-FFF2-40B4-BE49-F238E27FC236}">
                <a16:creationId xmlns:a16="http://schemas.microsoft.com/office/drawing/2014/main" id="{7E5BC5D3-D4F1-D24F-2119-D0AEF4014561}"/>
              </a:ext>
            </a:extLst>
          </p:cNvPr>
          <p:cNvSpPr txBox="1"/>
          <p:nvPr/>
        </p:nvSpPr>
        <p:spPr>
          <a:xfrm>
            <a:off x="301354" y="1406012"/>
            <a:ext cx="10654455" cy="369332"/>
          </a:xfrm>
          <a:prstGeom prst="rect">
            <a:avLst/>
          </a:prstGeom>
          <a:noFill/>
        </p:spPr>
        <p:txBody>
          <a:bodyPr wrap="none" rtlCol="0">
            <a:spAutoFit/>
          </a:bodyPr>
          <a:lstStyle/>
          <a:p>
            <a:r>
              <a:rPr kumimoji="1" lang="en" altLang="zh-CN" dirty="0">
                <a:latin typeface="Times New Roman" panose="02020603050405020304" pitchFamily="18" charset="0"/>
                <a:cs typeface="Times New Roman" panose="02020603050405020304" pitchFamily="18" charset="0"/>
              </a:rPr>
              <a:t>﻿From Table </a:t>
            </a:r>
            <a:r>
              <a:rPr kumimoji="1" lang="en" altLang="zh-CN" dirty="0">
                <a:solidFill>
                  <a:srgbClr val="FF0000"/>
                </a:solidFill>
                <a:latin typeface="Times New Roman" panose="02020603050405020304" pitchFamily="18" charset="0"/>
                <a:cs typeface="Times New Roman" panose="02020603050405020304" pitchFamily="18" charset="0"/>
              </a:rPr>
              <a:t>3</a:t>
            </a:r>
            <a:r>
              <a:rPr kumimoji="1" lang="en" altLang="zh-CN" dirty="0">
                <a:latin typeface="Times New Roman" panose="02020603050405020304" pitchFamily="18" charset="0"/>
                <a:cs typeface="Times New Roman" panose="02020603050405020304" pitchFamily="18" charset="0"/>
              </a:rPr>
              <a:t> and </a:t>
            </a:r>
            <a:r>
              <a:rPr kumimoji="1" lang="en" altLang="zh-CN" dirty="0">
                <a:solidFill>
                  <a:srgbClr val="FF0000"/>
                </a:solidFill>
                <a:latin typeface="Times New Roman" panose="02020603050405020304" pitchFamily="18" charset="0"/>
                <a:cs typeface="Times New Roman" panose="02020603050405020304" pitchFamily="18" charset="0"/>
              </a:rPr>
              <a:t>4</a:t>
            </a:r>
            <a:r>
              <a:rPr kumimoji="1" lang="en" altLang="zh-CN" dirty="0">
                <a:latin typeface="Times New Roman" panose="02020603050405020304" pitchFamily="18" charset="0"/>
                <a:cs typeface="Times New Roman" panose="02020603050405020304" pitchFamily="18" charset="0"/>
              </a:rPr>
              <a:t> we can see our proposed pipeline can achieve similar performance gain in terms of precision</a:t>
            </a: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FE35D10-2A67-8907-BB7A-F9FFEA4C8EFF}"/>
              </a:ext>
            </a:extLst>
          </p:cNvPr>
          <p:cNvSpPr txBox="1"/>
          <p:nvPr/>
        </p:nvSpPr>
        <p:spPr>
          <a:xfrm>
            <a:off x="301354" y="1036680"/>
            <a:ext cx="3726405" cy="369332"/>
          </a:xfrm>
          <a:prstGeom prst="rect">
            <a:avLst/>
          </a:prstGeom>
          <a:noFill/>
        </p:spPr>
        <p:txBody>
          <a:bodyPr wrap="none" rtlCol="0">
            <a:spAutoFit/>
          </a:bodyPr>
          <a:lstStyle/>
          <a:p>
            <a:r>
              <a:rPr kumimoji="1" lang="en" altLang="zh-CN" b="1" dirty="0">
                <a:latin typeface="Times New Roman" panose="02020603050405020304" pitchFamily="18" charset="0"/>
                <a:cs typeface="Times New Roman" panose="02020603050405020304" pitchFamily="18" charset="0"/>
              </a:rPr>
              <a:t>Plug and play, strong generalization</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6556242"/>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2047355"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4.</a:t>
            </a:r>
            <a:r>
              <a:rPr kumimoji="1" lang="zh-CN" altLang="en-US" sz="2400" b="1" dirty="0">
                <a:solidFill>
                  <a:srgbClr val="2958A0"/>
                </a:solidFill>
                <a:latin typeface="Times New Roman" panose="02020603050405020304" pitchFamily="18" charset="0"/>
                <a:cs typeface="Times New Roman" panose="02020603050405020304" pitchFamily="18" charset="0"/>
              </a:rPr>
              <a:t> </a:t>
            </a:r>
            <a:r>
              <a:rPr kumimoji="1" lang="en-US" altLang="zh-CN" sz="2400" b="1" dirty="0">
                <a:solidFill>
                  <a:srgbClr val="2958A0"/>
                </a:solidFill>
                <a:latin typeface="Times New Roman" panose="02020603050405020304" pitchFamily="18" charset="0"/>
                <a:cs typeface="Times New Roman" panose="02020603050405020304" pitchFamily="18" charset="0"/>
              </a:rPr>
              <a:t>Experiment</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F0E157D-0821-CB37-8202-FFEF8D01271B}"/>
              </a:ext>
            </a:extLst>
          </p:cNvPr>
          <p:cNvPicPr>
            <a:picLocks noChangeAspect="1"/>
          </p:cNvPicPr>
          <p:nvPr/>
        </p:nvPicPr>
        <p:blipFill>
          <a:blip r:embed="rId3"/>
          <a:stretch>
            <a:fillRect/>
          </a:stretch>
        </p:blipFill>
        <p:spPr>
          <a:xfrm>
            <a:off x="1009277" y="1644137"/>
            <a:ext cx="4693433" cy="2891490"/>
          </a:xfrm>
          <a:prstGeom prst="rect">
            <a:avLst/>
          </a:prstGeom>
        </p:spPr>
      </p:pic>
      <p:pic>
        <p:nvPicPr>
          <p:cNvPr id="7" name="图片 6">
            <a:extLst>
              <a:ext uri="{FF2B5EF4-FFF2-40B4-BE49-F238E27FC236}">
                <a16:creationId xmlns:a16="http://schemas.microsoft.com/office/drawing/2014/main" id="{995D7A95-6AFF-405E-BAE7-4AF0798BB514}"/>
              </a:ext>
            </a:extLst>
          </p:cNvPr>
          <p:cNvPicPr>
            <a:picLocks noChangeAspect="1"/>
          </p:cNvPicPr>
          <p:nvPr/>
        </p:nvPicPr>
        <p:blipFill>
          <a:blip r:embed="rId4"/>
          <a:stretch>
            <a:fillRect/>
          </a:stretch>
        </p:blipFill>
        <p:spPr>
          <a:xfrm>
            <a:off x="6402966" y="469095"/>
            <a:ext cx="5055829" cy="1611420"/>
          </a:xfrm>
          <a:prstGeom prst="rect">
            <a:avLst/>
          </a:prstGeom>
        </p:spPr>
      </p:pic>
      <p:pic>
        <p:nvPicPr>
          <p:cNvPr id="8" name="图片 7">
            <a:extLst>
              <a:ext uri="{FF2B5EF4-FFF2-40B4-BE49-F238E27FC236}">
                <a16:creationId xmlns:a16="http://schemas.microsoft.com/office/drawing/2014/main" id="{BAAA036F-52E2-6973-A891-56BB722BAB0D}"/>
              </a:ext>
            </a:extLst>
          </p:cNvPr>
          <p:cNvPicPr>
            <a:picLocks noChangeAspect="1"/>
          </p:cNvPicPr>
          <p:nvPr/>
        </p:nvPicPr>
        <p:blipFill>
          <a:blip r:embed="rId5"/>
          <a:stretch>
            <a:fillRect/>
          </a:stretch>
        </p:blipFill>
        <p:spPr>
          <a:xfrm>
            <a:off x="6402966" y="2490500"/>
            <a:ext cx="5055829" cy="1499686"/>
          </a:xfrm>
          <a:prstGeom prst="rect">
            <a:avLst/>
          </a:prstGeom>
        </p:spPr>
      </p:pic>
      <p:sp>
        <p:nvSpPr>
          <p:cNvPr id="9" name="文本框 8">
            <a:extLst>
              <a:ext uri="{FF2B5EF4-FFF2-40B4-BE49-F238E27FC236}">
                <a16:creationId xmlns:a16="http://schemas.microsoft.com/office/drawing/2014/main" id="{589BAC09-C3F0-CC2D-CEDD-A4B1DD2E5DAD}"/>
              </a:ext>
            </a:extLst>
          </p:cNvPr>
          <p:cNvSpPr txBox="1"/>
          <p:nvPr/>
        </p:nvSpPr>
        <p:spPr>
          <a:xfrm>
            <a:off x="658761" y="1274805"/>
            <a:ext cx="238623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Ablation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study</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related</a:t>
            </a:r>
            <a:endParaRPr kumimoji="1" lang="zh-CN" altLang="en-US" b="1"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A333CB4D-B283-B3AE-0909-38FF635BC12F}"/>
              </a:ext>
            </a:extLst>
          </p:cNvPr>
          <p:cNvPicPr>
            <a:picLocks noChangeAspect="1"/>
          </p:cNvPicPr>
          <p:nvPr/>
        </p:nvPicPr>
        <p:blipFill>
          <a:blip r:embed="rId6"/>
          <a:stretch>
            <a:fillRect/>
          </a:stretch>
        </p:blipFill>
        <p:spPr>
          <a:xfrm>
            <a:off x="6402966" y="4400171"/>
            <a:ext cx="5055829" cy="1730098"/>
          </a:xfrm>
          <a:prstGeom prst="rect">
            <a:avLst/>
          </a:prstGeom>
        </p:spPr>
      </p:pic>
      <p:pic>
        <p:nvPicPr>
          <p:cNvPr id="11" name="图片 10">
            <a:extLst>
              <a:ext uri="{FF2B5EF4-FFF2-40B4-BE49-F238E27FC236}">
                <a16:creationId xmlns:a16="http://schemas.microsoft.com/office/drawing/2014/main" id="{D43DF8F2-CB91-72B2-A4CC-D53E17FF375E}"/>
              </a:ext>
            </a:extLst>
          </p:cNvPr>
          <p:cNvPicPr>
            <a:picLocks noChangeAspect="1"/>
          </p:cNvPicPr>
          <p:nvPr/>
        </p:nvPicPr>
        <p:blipFill>
          <a:blip r:embed="rId7"/>
          <a:stretch>
            <a:fillRect/>
          </a:stretch>
        </p:blipFill>
        <p:spPr>
          <a:xfrm>
            <a:off x="818549" y="4535627"/>
            <a:ext cx="5074888" cy="2196727"/>
          </a:xfrm>
          <a:prstGeom prst="rect">
            <a:avLst/>
          </a:prstGeom>
        </p:spPr>
      </p:pic>
    </p:spTree>
    <p:extLst>
      <p:ext uri="{BB962C8B-B14F-4D97-AF65-F5344CB8AC3E}">
        <p14:creationId xmlns:p14="http://schemas.microsoft.com/office/powerpoint/2010/main" val="1889756060"/>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2047355"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4.</a:t>
            </a:r>
            <a:r>
              <a:rPr kumimoji="1" lang="zh-CN" altLang="en-US" sz="2400" b="1" dirty="0">
                <a:solidFill>
                  <a:srgbClr val="2958A0"/>
                </a:solidFill>
                <a:latin typeface="Times New Roman" panose="02020603050405020304" pitchFamily="18" charset="0"/>
                <a:cs typeface="Times New Roman" panose="02020603050405020304" pitchFamily="18" charset="0"/>
              </a:rPr>
              <a:t> </a:t>
            </a:r>
            <a:r>
              <a:rPr kumimoji="1" lang="en-US" altLang="zh-CN" sz="2400" b="1" dirty="0">
                <a:solidFill>
                  <a:srgbClr val="2958A0"/>
                </a:solidFill>
                <a:latin typeface="Times New Roman" panose="02020603050405020304" pitchFamily="18" charset="0"/>
                <a:cs typeface="Times New Roman" panose="02020603050405020304" pitchFamily="18" charset="0"/>
              </a:rPr>
              <a:t>Experiment</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89BAC09-C3F0-CC2D-CEDD-A4B1DD2E5DAD}"/>
              </a:ext>
            </a:extLst>
          </p:cNvPr>
          <p:cNvSpPr txBox="1"/>
          <p:nvPr/>
        </p:nvSpPr>
        <p:spPr>
          <a:xfrm>
            <a:off x="658761" y="1274805"/>
            <a:ext cx="1471300"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Visualization</a:t>
            </a:r>
            <a:endParaRPr kumimoji="1" lang="zh-CN" altLang="en-US"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3AFFC88-1FBA-231A-31D7-E8E9438A4193}"/>
              </a:ext>
            </a:extLst>
          </p:cNvPr>
          <p:cNvPicPr>
            <a:picLocks noChangeAspect="1"/>
          </p:cNvPicPr>
          <p:nvPr/>
        </p:nvPicPr>
        <p:blipFill>
          <a:blip r:embed="rId3"/>
          <a:stretch>
            <a:fillRect/>
          </a:stretch>
        </p:blipFill>
        <p:spPr>
          <a:xfrm>
            <a:off x="147484" y="1644137"/>
            <a:ext cx="5779274" cy="3939058"/>
          </a:xfrm>
          <a:prstGeom prst="rect">
            <a:avLst/>
          </a:prstGeom>
        </p:spPr>
      </p:pic>
      <p:pic>
        <p:nvPicPr>
          <p:cNvPr id="5" name="图片 4">
            <a:extLst>
              <a:ext uri="{FF2B5EF4-FFF2-40B4-BE49-F238E27FC236}">
                <a16:creationId xmlns:a16="http://schemas.microsoft.com/office/drawing/2014/main" id="{96309F47-E19E-6A21-0777-591A30D5D27D}"/>
              </a:ext>
            </a:extLst>
          </p:cNvPr>
          <p:cNvPicPr>
            <a:picLocks noChangeAspect="1"/>
          </p:cNvPicPr>
          <p:nvPr/>
        </p:nvPicPr>
        <p:blipFill>
          <a:blip r:embed="rId4"/>
          <a:stretch>
            <a:fillRect/>
          </a:stretch>
        </p:blipFill>
        <p:spPr>
          <a:xfrm>
            <a:off x="6227940" y="1644137"/>
            <a:ext cx="5635269" cy="4324043"/>
          </a:xfrm>
          <a:prstGeom prst="rect">
            <a:avLst/>
          </a:prstGeom>
        </p:spPr>
      </p:pic>
      <p:pic>
        <p:nvPicPr>
          <p:cNvPr id="6" name="图片 5">
            <a:extLst>
              <a:ext uri="{FF2B5EF4-FFF2-40B4-BE49-F238E27FC236}">
                <a16:creationId xmlns:a16="http://schemas.microsoft.com/office/drawing/2014/main" id="{D7BB98CE-0238-A630-1411-FA7907C1EA64}"/>
              </a:ext>
            </a:extLst>
          </p:cNvPr>
          <p:cNvPicPr>
            <a:picLocks noChangeAspect="1"/>
          </p:cNvPicPr>
          <p:nvPr/>
        </p:nvPicPr>
        <p:blipFill>
          <a:blip r:embed="rId5"/>
          <a:stretch>
            <a:fillRect/>
          </a:stretch>
        </p:blipFill>
        <p:spPr>
          <a:xfrm>
            <a:off x="6587579" y="213830"/>
            <a:ext cx="4915990" cy="1287521"/>
          </a:xfrm>
          <a:prstGeom prst="rect">
            <a:avLst/>
          </a:prstGeom>
        </p:spPr>
      </p:pic>
      <p:sp>
        <p:nvSpPr>
          <p:cNvPr id="11" name="文本框 10">
            <a:extLst>
              <a:ext uri="{FF2B5EF4-FFF2-40B4-BE49-F238E27FC236}">
                <a16:creationId xmlns:a16="http://schemas.microsoft.com/office/drawing/2014/main" id="{017983D3-1EC1-FEEB-F4BC-0DFC478C34FB}"/>
              </a:ext>
            </a:extLst>
          </p:cNvPr>
          <p:cNvSpPr txBox="1"/>
          <p:nvPr/>
        </p:nvSpPr>
        <p:spPr>
          <a:xfrm>
            <a:off x="5663382" y="211260"/>
            <a:ext cx="1172116" cy="369332"/>
          </a:xfrm>
          <a:prstGeom prst="rect">
            <a:avLst/>
          </a:prstGeom>
          <a:noFill/>
        </p:spPr>
        <p:txBody>
          <a:bodyPr wrap="none" rtlCol="0">
            <a:spAutoFit/>
          </a:bodyPr>
          <a:lstStyle/>
          <a:p>
            <a:r>
              <a:rPr kumimoji="1" lang="en" altLang="zh-CN" b="1" dirty="0">
                <a:latin typeface="Times New Roman" panose="02020603050405020304" pitchFamily="18" charset="0"/>
                <a:cs typeface="Times New Roman" panose="02020603050405020304" pitchFamily="18" charset="0"/>
              </a:rPr>
              <a:t>﻿Efficiency</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818658"/>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F1C58C2-E0D8-ED46-A5B0-EB3FCACEED5D}"/>
              </a:ext>
            </a:extLst>
          </p:cNvPr>
          <p:cNvSpPr txBox="1"/>
          <p:nvPr/>
        </p:nvSpPr>
        <p:spPr>
          <a:xfrm>
            <a:off x="811183" y="757782"/>
            <a:ext cx="10569633" cy="3661259"/>
          </a:xfrm>
          <a:prstGeom prst="rect">
            <a:avLst/>
          </a:prstGeom>
          <a:noFill/>
        </p:spPr>
        <p:txBody>
          <a:bodyPr wrap="square" rtlCol="0">
            <a:spAutoFit/>
          </a:bodyPr>
          <a:lstStyle/>
          <a:p>
            <a:pPr algn="ctr">
              <a:lnSpc>
                <a:spcPct val="150000"/>
              </a:lnSpc>
            </a:pPr>
            <a:r>
              <a:rPr kumimoji="1" lang="en-US" altLang="zh-CN" sz="2800" b="1" dirty="0">
                <a:latin typeface="Times New Roman" panose="02020603050405020304" pitchFamily="18" charset="0"/>
                <a:cs typeface="Times New Roman" panose="02020603050405020304" pitchFamily="18" charset="0"/>
              </a:rPr>
              <a:t>Conclusion</a:t>
            </a:r>
          </a:p>
          <a:p>
            <a:pPr marL="342900" indent="-342900" algn="just">
              <a:lnSpc>
                <a:spcPts val="3280"/>
              </a:lnSpc>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This work propose</a:t>
            </a:r>
            <a:r>
              <a:rPr kumimoji="1" lang="en-US" altLang="zh-CN" sz="2000" dirty="0">
                <a:latin typeface="Times New Roman" panose="02020603050405020304" pitchFamily="18" charset="0"/>
                <a:cs typeface="Times New Roman" panose="02020603050405020304" pitchFamily="18" charset="0"/>
              </a:rPr>
              <a:t>d</a:t>
            </a:r>
            <a:r>
              <a:rPr kumimoji="1" lang="en" altLang="zh-CN" sz="2000" dirty="0">
                <a:latin typeface="Times New Roman" panose="02020603050405020304" pitchFamily="18" charset="0"/>
                <a:cs typeface="Times New Roman" panose="02020603050405020304" pitchFamily="18" charset="0"/>
              </a:rPr>
              <a:t> </a:t>
            </a:r>
            <a:r>
              <a:rPr kumimoji="1" lang="en" altLang="zh-CN" sz="2000" b="1" dirty="0">
                <a:solidFill>
                  <a:srgbClr val="C00000"/>
                </a:solidFill>
                <a:latin typeface="Times New Roman" panose="02020603050405020304" pitchFamily="18" charset="0"/>
                <a:cs typeface="Times New Roman" panose="02020603050405020304" pitchFamily="18" charset="0"/>
              </a:rPr>
              <a:t>a novel framework</a:t>
            </a:r>
            <a:r>
              <a:rPr kumimoji="1" lang="en" altLang="zh-CN" sz="2000" dirty="0">
                <a:latin typeface="Times New Roman" panose="02020603050405020304" pitchFamily="18" charset="0"/>
                <a:cs typeface="Times New Roman" panose="02020603050405020304" pitchFamily="18" charset="0"/>
              </a:rPr>
              <a:t>, called </a:t>
            </a:r>
            <a:r>
              <a:rPr kumimoji="1" lang="en" altLang="zh-CN" sz="2000" b="1" dirty="0" err="1">
                <a:solidFill>
                  <a:srgbClr val="C00000"/>
                </a:solidFill>
                <a:latin typeface="Times New Roman" panose="02020603050405020304" pitchFamily="18" charset="0"/>
                <a:cs typeface="Times New Roman" panose="02020603050405020304" pitchFamily="18" charset="0"/>
              </a:rPr>
              <a:t>DeepFake</a:t>
            </a:r>
            <a:r>
              <a:rPr kumimoji="1" lang="en" altLang="zh-CN" sz="2000" b="1" dirty="0">
                <a:solidFill>
                  <a:srgbClr val="C00000"/>
                </a:solidFill>
                <a:latin typeface="Times New Roman" panose="02020603050405020304" pitchFamily="18" charset="0"/>
                <a:cs typeface="Times New Roman" panose="02020603050405020304" pitchFamily="18" charset="0"/>
              </a:rPr>
              <a:t> Disrupter</a:t>
            </a:r>
            <a:r>
              <a:rPr kumimoji="1" lang="en" altLang="zh-CN" sz="2000" dirty="0">
                <a:latin typeface="Times New Roman" panose="02020603050405020304" pitchFamily="18" charset="0"/>
                <a:cs typeface="Times New Roman" panose="02020603050405020304" pitchFamily="18" charset="0"/>
              </a:rPr>
              <a:t>, to defend against </a:t>
            </a:r>
            <a:r>
              <a:rPr kumimoji="1" lang="en" altLang="zh-CN" sz="2000" dirty="0" err="1">
                <a:latin typeface="Times New Roman" panose="02020603050405020304" pitchFamily="18" charset="0"/>
                <a:cs typeface="Times New Roman" panose="02020603050405020304" pitchFamily="18" charset="0"/>
              </a:rPr>
              <a:t>DeepFake</a:t>
            </a:r>
            <a:r>
              <a:rPr kumimoji="1" lang="en" altLang="zh-CN" sz="2000" dirty="0">
                <a:latin typeface="Times New Roman" panose="02020603050405020304" pitchFamily="18" charset="0"/>
                <a:cs typeface="Times New Roman" panose="02020603050405020304" pitchFamily="18" charset="0"/>
              </a:rPr>
              <a:t> with the help of the </a:t>
            </a:r>
            <a:r>
              <a:rPr kumimoji="1" lang="en" altLang="zh-CN" sz="2000" dirty="0" err="1">
                <a:latin typeface="Times New Roman" panose="02020603050405020304" pitchFamily="18" charset="0"/>
                <a:cs typeface="Times New Roman" panose="02020603050405020304" pitchFamily="18" charset="0"/>
              </a:rPr>
              <a:t>DeepFake</a:t>
            </a:r>
            <a:r>
              <a:rPr kumimoji="1" lang="en" altLang="zh-CN" sz="2000" dirty="0">
                <a:latin typeface="Times New Roman" panose="02020603050405020304" pitchFamily="18" charset="0"/>
                <a:cs typeface="Times New Roman" panose="02020603050405020304" pitchFamily="18" charset="0"/>
              </a:rPr>
              <a:t> detector.</a:t>
            </a:r>
          </a:p>
          <a:p>
            <a:pPr marL="342900" indent="-342900" algn="just">
              <a:lnSpc>
                <a:spcPts val="3280"/>
              </a:lnSpc>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The </a:t>
            </a:r>
            <a:r>
              <a:rPr kumimoji="1" lang="en" altLang="zh-CN" sz="2000" dirty="0" err="1">
                <a:latin typeface="Times New Roman" panose="02020603050405020304" pitchFamily="18" charset="0"/>
                <a:cs typeface="Times New Roman" panose="02020603050405020304" pitchFamily="18" charset="0"/>
              </a:rPr>
              <a:t>DeepFake</a:t>
            </a:r>
            <a:r>
              <a:rPr kumimoji="1" lang="en" altLang="zh-CN" sz="2000" dirty="0">
                <a:latin typeface="Times New Roman" panose="02020603050405020304" pitchFamily="18" charset="0"/>
                <a:cs typeface="Times New Roman" panose="02020603050405020304" pitchFamily="18" charset="0"/>
              </a:rPr>
              <a:t> Disrupter is a </a:t>
            </a:r>
            <a:r>
              <a:rPr kumimoji="1" lang="en" altLang="zh-CN" sz="2000" b="1" dirty="0">
                <a:solidFill>
                  <a:srgbClr val="C00000"/>
                </a:solidFill>
                <a:latin typeface="Times New Roman" panose="02020603050405020304" pitchFamily="18" charset="0"/>
                <a:cs typeface="Times New Roman" panose="02020603050405020304" pitchFamily="18" charset="0"/>
              </a:rPr>
              <a:t>perturbation generator</a:t>
            </a:r>
            <a:r>
              <a:rPr kumimoji="1" lang="en" altLang="zh-CN" sz="2000" dirty="0">
                <a:latin typeface="Times New Roman" panose="02020603050405020304" pitchFamily="18" charset="0"/>
                <a:cs typeface="Times New Roman" panose="02020603050405020304" pitchFamily="18" charset="0"/>
              </a:rPr>
              <a:t> that takes as input real images and outputs a human-imperceptible perturbation so as to make the data generated by the </a:t>
            </a:r>
            <a:r>
              <a:rPr kumimoji="1" lang="en" altLang="zh-CN" sz="2000" dirty="0" err="1">
                <a:latin typeface="Times New Roman" panose="02020603050405020304" pitchFamily="18" charset="0"/>
                <a:cs typeface="Times New Roman" panose="02020603050405020304" pitchFamily="18" charset="0"/>
              </a:rPr>
              <a:t>DeepFake</a:t>
            </a:r>
            <a:r>
              <a:rPr kumimoji="1" lang="en" altLang="zh-CN" sz="2000" dirty="0">
                <a:latin typeface="Times New Roman" panose="02020603050405020304" pitchFamily="18" charset="0"/>
                <a:cs typeface="Times New Roman" panose="02020603050405020304" pitchFamily="18" charset="0"/>
              </a:rPr>
              <a:t> models be </a:t>
            </a:r>
            <a:r>
              <a:rPr kumimoji="1" lang="en" altLang="zh-CN" sz="2000" b="1" dirty="0">
                <a:solidFill>
                  <a:srgbClr val="C00000"/>
                </a:solidFill>
                <a:latin typeface="Times New Roman" panose="02020603050405020304" pitchFamily="18" charset="0"/>
                <a:cs typeface="Times New Roman" panose="02020603050405020304" pitchFamily="18" charset="0"/>
              </a:rPr>
              <a:t>identified as fake by </a:t>
            </a:r>
            <a:r>
              <a:rPr kumimoji="1" lang="en" altLang="zh-CN" sz="2000" b="1" dirty="0" err="1">
                <a:solidFill>
                  <a:srgbClr val="C00000"/>
                </a:solidFill>
                <a:latin typeface="Times New Roman" panose="02020603050405020304" pitchFamily="18" charset="0"/>
                <a:cs typeface="Times New Roman" panose="02020603050405020304" pitchFamily="18" charset="0"/>
              </a:rPr>
              <a:t>DeepFake</a:t>
            </a:r>
            <a:r>
              <a:rPr kumimoji="1" lang="en" altLang="zh-CN" sz="2000" b="1" dirty="0">
                <a:solidFill>
                  <a:srgbClr val="C00000"/>
                </a:solidFill>
                <a:latin typeface="Times New Roman" panose="02020603050405020304" pitchFamily="18" charset="0"/>
                <a:cs typeface="Times New Roman" panose="02020603050405020304" pitchFamily="18" charset="0"/>
              </a:rPr>
              <a:t> detector and human eyes</a:t>
            </a:r>
            <a:r>
              <a:rPr kumimoji="1" lang="en" altLang="zh-CN" sz="2000" dirty="0">
                <a:latin typeface="Times New Roman" panose="02020603050405020304" pitchFamily="18" charset="0"/>
                <a:cs typeface="Times New Roman" panose="02020603050405020304" pitchFamily="18" charset="0"/>
              </a:rPr>
              <a:t>; meanwhile, the </a:t>
            </a:r>
            <a:r>
              <a:rPr kumimoji="1" lang="en" altLang="zh-CN" sz="2000" b="1" dirty="0">
                <a:solidFill>
                  <a:srgbClr val="C00000"/>
                </a:solidFill>
                <a:latin typeface="Times New Roman" panose="02020603050405020304" pitchFamily="18" charset="0"/>
                <a:cs typeface="Times New Roman" panose="02020603050405020304" pitchFamily="18" charset="0"/>
              </a:rPr>
              <a:t>original real inputs </a:t>
            </a:r>
            <a:r>
              <a:rPr kumimoji="1" lang="en" altLang="zh-CN" sz="2000" dirty="0">
                <a:latin typeface="Times New Roman" panose="02020603050405020304" pitchFamily="18" charset="0"/>
                <a:cs typeface="Times New Roman" panose="02020603050405020304" pitchFamily="18" charset="0"/>
              </a:rPr>
              <a:t>injected with perturbations can still be </a:t>
            </a:r>
            <a:r>
              <a:rPr kumimoji="1" lang="en" altLang="zh-CN" sz="2000" b="1" dirty="0">
                <a:solidFill>
                  <a:srgbClr val="C00000"/>
                </a:solidFill>
                <a:latin typeface="Times New Roman" panose="02020603050405020304" pitchFamily="18" charset="0"/>
                <a:cs typeface="Times New Roman" panose="02020603050405020304" pitchFamily="18" charset="0"/>
              </a:rPr>
              <a:t>identified as real by </a:t>
            </a:r>
            <a:r>
              <a:rPr kumimoji="1" lang="en" altLang="zh-CN" sz="2000" b="1" dirty="0" err="1">
                <a:solidFill>
                  <a:srgbClr val="C00000"/>
                </a:solidFill>
                <a:latin typeface="Times New Roman" panose="02020603050405020304" pitchFamily="18" charset="0"/>
                <a:cs typeface="Times New Roman" panose="02020603050405020304" pitchFamily="18" charset="0"/>
              </a:rPr>
              <a:t>DeepFake</a:t>
            </a:r>
            <a:r>
              <a:rPr kumimoji="1" lang="en" altLang="zh-CN" sz="2000" b="1" dirty="0">
                <a:solidFill>
                  <a:srgbClr val="C00000"/>
                </a:solidFill>
                <a:latin typeface="Times New Roman" panose="02020603050405020304" pitchFamily="18" charset="0"/>
                <a:cs typeface="Times New Roman" panose="02020603050405020304" pitchFamily="18" charset="0"/>
              </a:rPr>
              <a:t> detector</a:t>
            </a:r>
            <a:r>
              <a:rPr kumimoji="1" lang="en" altLang="zh-CN" sz="2000" dirty="0">
                <a:latin typeface="Times New Roman" panose="02020603050405020304" pitchFamily="18" charset="0"/>
                <a:cs typeface="Times New Roman" panose="02020603050405020304" pitchFamily="18" charset="0"/>
              </a:rPr>
              <a:t>.</a:t>
            </a:r>
          </a:p>
          <a:p>
            <a:pPr marL="342900" indent="-342900" algn="just">
              <a:lnSpc>
                <a:spcPts val="3280"/>
              </a:lnSpc>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a:t>
            </a:r>
            <a:r>
              <a:rPr kumimoji="1" lang="en" altLang="zh-CN" sz="2000" b="1" dirty="0">
                <a:solidFill>
                  <a:srgbClr val="C00000"/>
                </a:solidFill>
                <a:latin typeface="Times New Roman" panose="02020603050405020304" pitchFamily="18" charset="0"/>
                <a:cs typeface="Times New Roman" panose="02020603050405020304" pitchFamily="18" charset="0"/>
              </a:rPr>
              <a:t>Experimental results </a:t>
            </a:r>
            <a:r>
              <a:rPr kumimoji="1" lang="en" altLang="zh-CN" sz="2000" dirty="0">
                <a:latin typeface="Times New Roman" panose="02020603050405020304" pitchFamily="18" charset="0"/>
                <a:cs typeface="Times New Roman" panose="02020603050405020304" pitchFamily="18" charset="0"/>
              </a:rPr>
              <a:t>on </a:t>
            </a:r>
            <a:r>
              <a:rPr kumimoji="1" lang="en" altLang="zh-CN" sz="2000" dirty="0" err="1">
                <a:latin typeface="Times New Roman" panose="02020603050405020304" pitchFamily="18" charset="0"/>
                <a:cs typeface="Times New Roman" panose="02020603050405020304" pitchFamily="18" charset="0"/>
              </a:rPr>
              <a:t>CelebA</a:t>
            </a:r>
            <a:r>
              <a:rPr kumimoji="1" lang="en" altLang="zh-CN" sz="2000" dirty="0">
                <a:latin typeface="Times New Roman" panose="02020603050405020304" pitchFamily="18" charset="0"/>
                <a:cs typeface="Times New Roman" panose="02020603050405020304" pitchFamily="18" charset="0"/>
              </a:rPr>
              <a:t> [13] and VoxCeleb1 [16]</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t>
            </a:r>
            <a:endParaRPr kumimoji="1" lang="en" altLang="zh-CN" sz="2000" dirty="0">
              <a:latin typeface="Times New Roman" panose="02020603050405020304" pitchFamily="18" charset="0"/>
              <a:cs typeface="Times New Roman" panose="02020603050405020304" pitchFamily="18" charset="0"/>
            </a:endParaRPr>
          </a:p>
        </p:txBody>
      </p:sp>
      <p:pic>
        <p:nvPicPr>
          <p:cNvPr id="2" name="图形 1">
            <a:extLst>
              <a:ext uri="{FF2B5EF4-FFF2-40B4-BE49-F238E27FC236}">
                <a16:creationId xmlns:a16="http://schemas.microsoft.com/office/drawing/2014/main" id="{CC527ACE-5912-774E-58B4-041EECDDB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58" y="4507531"/>
            <a:ext cx="7808350" cy="2155829"/>
          </a:xfrm>
          <a:prstGeom prst="rect">
            <a:avLst/>
          </a:prstGeom>
        </p:spPr>
      </p:pic>
      <p:sp>
        <p:nvSpPr>
          <p:cNvPr id="3" name="圆角矩形 2">
            <a:extLst>
              <a:ext uri="{FF2B5EF4-FFF2-40B4-BE49-F238E27FC236}">
                <a16:creationId xmlns:a16="http://schemas.microsoft.com/office/drawing/2014/main" id="{A3FE38CE-BB5A-EDA7-A2A9-9B284EE8D5B8}"/>
              </a:ext>
            </a:extLst>
          </p:cNvPr>
          <p:cNvSpPr/>
          <p:nvPr/>
        </p:nvSpPr>
        <p:spPr>
          <a:xfrm>
            <a:off x="973393" y="4830776"/>
            <a:ext cx="1042220" cy="707922"/>
          </a:xfrm>
          <a:prstGeom prst="roundRect">
            <a:avLst/>
          </a:prstGeom>
          <a:solidFill>
            <a:srgbClr val="C00000">
              <a:alpha val="27352"/>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71C3FCF3-9A0A-C514-A891-E50988A5D230}"/>
              </a:ext>
            </a:extLst>
          </p:cNvPr>
          <p:cNvSpPr txBox="1"/>
          <p:nvPr/>
        </p:nvSpPr>
        <p:spPr>
          <a:xfrm>
            <a:off x="109456" y="6294028"/>
            <a:ext cx="2456763" cy="369332"/>
          </a:xfrm>
          <a:prstGeom prst="rect">
            <a:avLst/>
          </a:prstGeom>
          <a:noFill/>
        </p:spPr>
        <p:txBody>
          <a:bodyPr wrap="none" rtlCol="0">
            <a:spAutoFit/>
          </a:bodyPr>
          <a:lstStyle/>
          <a:p>
            <a:r>
              <a:rPr kumimoji="1" lang="en-US" altLang="zh-CN" b="1" dirty="0">
                <a:solidFill>
                  <a:srgbClr val="C00000"/>
                </a:solidFill>
                <a:latin typeface="Times New Roman" panose="02020603050405020304" pitchFamily="18" charset="0"/>
                <a:cs typeface="Times New Roman" panose="02020603050405020304" pitchFamily="18" charset="0"/>
              </a:rPr>
              <a:t>Proposed</a:t>
            </a:r>
            <a:r>
              <a:rPr kumimoji="1" lang="zh-CN" altLang="en-US" b="1" dirty="0">
                <a:solidFill>
                  <a:srgbClr val="C00000"/>
                </a:solidFill>
                <a:latin typeface="Times New Roman" panose="02020603050405020304" pitchFamily="18" charset="0"/>
                <a:cs typeface="Times New Roman" panose="02020603050405020304" pitchFamily="18" charset="0"/>
              </a:rPr>
              <a:t> </a:t>
            </a:r>
            <a:r>
              <a:rPr kumimoji="1" lang="en-US" altLang="zh-CN" b="1" dirty="0">
                <a:solidFill>
                  <a:srgbClr val="C00000"/>
                </a:solidFill>
                <a:latin typeface="Times New Roman" panose="02020603050405020304" pitchFamily="18" charset="0"/>
                <a:cs typeface="Times New Roman" panose="02020603050405020304" pitchFamily="18" charset="0"/>
              </a:rPr>
              <a:t>by</a:t>
            </a:r>
            <a:r>
              <a:rPr kumimoji="1" lang="zh-CN" altLang="en-US" b="1" dirty="0">
                <a:solidFill>
                  <a:srgbClr val="C00000"/>
                </a:solidFill>
                <a:latin typeface="Times New Roman" panose="02020603050405020304" pitchFamily="18" charset="0"/>
                <a:cs typeface="Times New Roman" panose="02020603050405020304" pitchFamily="18" charset="0"/>
              </a:rPr>
              <a:t> </a:t>
            </a:r>
            <a:r>
              <a:rPr kumimoji="1" lang="en-US" altLang="zh-CN" b="1" dirty="0">
                <a:solidFill>
                  <a:srgbClr val="C00000"/>
                </a:solidFill>
                <a:latin typeface="Times New Roman" panose="02020603050405020304" pitchFamily="18" charset="0"/>
                <a:cs typeface="Times New Roman" panose="02020603050405020304" pitchFamily="18" charset="0"/>
              </a:rPr>
              <a:t>this</a:t>
            </a:r>
            <a:r>
              <a:rPr kumimoji="1" lang="zh-CN" altLang="en-US" b="1" dirty="0">
                <a:solidFill>
                  <a:srgbClr val="C00000"/>
                </a:solidFill>
                <a:latin typeface="Times New Roman" panose="02020603050405020304" pitchFamily="18" charset="0"/>
                <a:cs typeface="Times New Roman" panose="02020603050405020304" pitchFamily="18" charset="0"/>
              </a:rPr>
              <a:t> </a:t>
            </a:r>
            <a:r>
              <a:rPr kumimoji="1" lang="en-US" altLang="zh-CN" b="1" dirty="0">
                <a:solidFill>
                  <a:srgbClr val="C00000"/>
                </a:solidFill>
                <a:latin typeface="Times New Roman" panose="02020603050405020304" pitchFamily="18" charset="0"/>
                <a:cs typeface="Times New Roman" panose="02020603050405020304" pitchFamily="18" charset="0"/>
              </a:rPr>
              <a:t>paper</a:t>
            </a:r>
            <a:endParaRPr kumimoji="1" lang="zh-CN" altLang="en-US" b="1" dirty="0">
              <a:solidFill>
                <a:srgbClr val="C00000"/>
              </a:solidFill>
              <a:latin typeface="Times New Roman" panose="02020603050405020304" pitchFamily="18" charset="0"/>
              <a:cs typeface="Times New Roman" panose="02020603050405020304" pitchFamily="18" charset="0"/>
            </a:endParaRPr>
          </a:p>
        </p:txBody>
      </p:sp>
      <p:cxnSp>
        <p:nvCxnSpPr>
          <p:cNvPr id="7" name="直线箭头连接符 6">
            <a:extLst>
              <a:ext uri="{FF2B5EF4-FFF2-40B4-BE49-F238E27FC236}">
                <a16:creationId xmlns:a16="http://schemas.microsoft.com/office/drawing/2014/main" id="{FA036528-238B-AF10-A22B-410823AD4FE7}"/>
              </a:ext>
            </a:extLst>
          </p:cNvPr>
          <p:cNvCxnSpPr>
            <a:cxnSpLocks/>
            <a:stCxn id="5" idx="0"/>
            <a:endCxn id="3" idx="2"/>
          </p:cNvCxnSpPr>
          <p:nvPr/>
        </p:nvCxnSpPr>
        <p:spPr>
          <a:xfrm flipV="1">
            <a:off x="1337838" y="5538698"/>
            <a:ext cx="156665" cy="755330"/>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9E45FEFA-7D78-89A5-72CE-2A9698A983F3}"/>
              </a:ext>
            </a:extLst>
          </p:cNvPr>
          <p:cNvCxnSpPr>
            <a:cxnSpLocks/>
          </p:cNvCxnSpPr>
          <p:nvPr/>
        </p:nvCxnSpPr>
        <p:spPr>
          <a:xfrm>
            <a:off x="0" y="4419041"/>
            <a:ext cx="12192000"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83CAF74-BAFA-8C2C-A1A3-C164072288B3}"/>
              </a:ext>
            </a:extLst>
          </p:cNvPr>
          <p:cNvSpPr txBox="1"/>
          <p:nvPr/>
        </p:nvSpPr>
        <p:spPr>
          <a:xfrm>
            <a:off x="7836308" y="5074546"/>
            <a:ext cx="4463845" cy="42216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 altLang="zh-CN" sz="1600" b="1" dirty="0">
                <a:solidFill>
                  <a:schemeClr val="accent5">
                    <a:lumMod val="75000"/>
                  </a:schemeClr>
                </a:solidFill>
                <a:latin typeface="Times New Roman" panose="02020603050405020304" pitchFamily="18" charset="0"/>
                <a:cs typeface="Times New Roman" panose="02020603050405020304" pitchFamily="18" charset="0"/>
              </a:rPr>
              <a:t>﻿Adversarial attack and Adversarial Training</a:t>
            </a:r>
          </a:p>
        </p:txBody>
      </p:sp>
      <p:sp>
        <p:nvSpPr>
          <p:cNvPr id="17" name="矩形 16">
            <a:extLst>
              <a:ext uri="{FF2B5EF4-FFF2-40B4-BE49-F238E27FC236}">
                <a16:creationId xmlns:a16="http://schemas.microsoft.com/office/drawing/2014/main" id="{1A983B5E-CE4C-C384-766F-7FF08A04445F}"/>
              </a:ext>
            </a:extLst>
          </p:cNvPr>
          <p:cNvSpPr/>
          <p:nvPr/>
        </p:nvSpPr>
        <p:spPr>
          <a:xfrm>
            <a:off x="7836308" y="5585203"/>
            <a:ext cx="2868093" cy="422167"/>
          </a:xfrm>
          <a:prstGeom prst="rect">
            <a:avLst/>
          </a:prstGeom>
        </p:spPr>
        <p:txBody>
          <a:bodyPr wrap="none">
            <a:spAutoFit/>
          </a:bodyPr>
          <a:lstStyle/>
          <a:p>
            <a:pPr marL="285750" indent="-285750">
              <a:lnSpc>
                <a:spcPct val="150000"/>
              </a:lnSpc>
              <a:buFont typeface="Arial" panose="020B0604020202020204" pitchFamily="34" charset="0"/>
              <a:buChar char="•"/>
            </a:pPr>
            <a:r>
              <a:rPr kumimoji="1" lang="en" altLang="zh-CN" sz="1600" b="1" dirty="0">
                <a:solidFill>
                  <a:schemeClr val="accent5">
                    <a:lumMod val="75000"/>
                  </a:schemeClr>
                </a:solidFill>
                <a:latin typeface="Times New Roman" panose="02020603050405020304" pitchFamily="18" charset="0"/>
                <a:cs typeface="Times New Roman" panose="02020603050405020304" pitchFamily="18" charset="0"/>
              </a:rPr>
              <a:t>﻿</a:t>
            </a:r>
            <a:r>
              <a:rPr kumimoji="1" lang="en" altLang="zh-CN" sz="1600" b="1" dirty="0" err="1">
                <a:solidFill>
                  <a:schemeClr val="accent5">
                    <a:lumMod val="75000"/>
                  </a:schemeClr>
                </a:solidFill>
                <a:latin typeface="Times New Roman" panose="02020603050405020304" pitchFamily="18" charset="0"/>
                <a:cs typeface="Times New Roman" panose="02020603050405020304" pitchFamily="18" charset="0"/>
              </a:rPr>
              <a:t>DeepFake</a:t>
            </a:r>
            <a:r>
              <a:rPr kumimoji="1" lang="en" altLang="zh-CN" sz="1600" b="1" dirty="0">
                <a:solidFill>
                  <a:schemeClr val="accent5">
                    <a:lumMod val="75000"/>
                  </a:schemeClr>
                </a:solidFill>
                <a:latin typeface="Times New Roman" panose="02020603050405020304" pitchFamily="18" charset="0"/>
                <a:cs typeface="Times New Roman" panose="02020603050405020304" pitchFamily="18" charset="0"/>
              </a:rPr>
              <a:t> Data Generation</a:t>
            </a:r>
            <a:endParaRPr kumimoji="1" lang="zh-CN" altLang="en-US" sz="1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263C3193-8F1B-DBDD-0D97-FEE34C4F94AC}"/>
              </a:ext>
            </a:extLst>
          </p:cNvPr>
          <p:cNvSpPr txBox="1"/>
          <p:nvPr/>
        </p:nvSpPr>
        <p:spPr>
          <a:xfrm>
            <a:off x="7836308" y="4535952"/>
            <a:ext cx="4463845" cy="498663"/>
          </a:xfrm>
          <a:prstGeom prst="rect">
            <a:avLst/>
          </a:prstGeom>
          <a:noFill/>
        </p:spPr>
        <p:txBody>
          <a:bodyPr wrap="square" rtlCol="0">
            <a:spAutoFit/>
          </a:bodyPr>
          <a:lstStyle/>
          <a:p>
            <a:pPr>
              <a:lnSpc>
                <a:spcPct val="150000"/>
              </a:lnSpc>
            </a:pPr>
            <a:r>
              <a:rPr kumimoji="1" lang="en-US" altLang="zh-CN" sz="2000" b="1" dirty="0">
                <a:solidFill>
                  <a:schemeClr val="accent5">
                    <a:lumMod val="75000"/>
                  </a:schemeClr>
                </a:solidFill>
                <a:latin typeface="Times New Roman" panose="02020603050405020304" pitchFamily="18" charset="0"/>
                <a:cs typeface="Times New Roman" panose="02020603050405020304" pitchFamily="18" charset="0"/>
              </a:rPr>
              <a:t>Key</a:t>
            </a:r>
            <a:r>
              <a:rPr kumimoji="1" lang="zh-CN" altLang="en-US" sz="2000" b="1" dirty="0">
                <a:solidFill>
                  <a:schemeClr val="accent5">
                    <a:lumMod val="75000"/>
                  </a:schemeClr>
                </a:solidFill>
                <a:latin typeface="Times New Roman" panose="02020603050405020304" pitchFamily="18" charset="0"/>
                <a:cs typeface="Times New Roman" panose="02020603050405020304" pitchFamily="18" charset="0"/>
              </a:rPr>
              <a:t> </a:t>
            </a:r>
            <a:r>
              <a:rPr kumimoji="1" lang="en-US" altLang="zh-CN" sz="2000" b="1" dirty="0">
                <a:solidFill>
                  <a:schemeClr val="accent5">
                    <a:lumMod val="75000"/>
                  </a:schemeClr>
                </a:solidFill>
                <a:latin typeface="Times New Roman" panose="02020603050405020304" pitchFamily="18" charset="0"/>
                <a:cs typeface="Times New Roman" panose="02020603050405020304" pitchFamily="18" charset="0"/>
              </a:rPr>
              <a:t>Technology:</a:t>
            </a:r>
            <a:endParaRPr kumimoji="1" lang="en" altLang="zh-CN" sz="2000"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4325674"/>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909B0A-BDAE-12CB-B8F1-648D602547EA}"/>
              </a:ext>
            </a:extLst>
          </p:cNvPr>
          <p:cNvSpPr txBox="1"/>
          <p:nvPr/>
        </p:nvSpPr>
        <p:spPr>
          <a:xfrm>
            <a:off x="0" y="1757549"/>
            <a:ext cx="12192000" cy="1569660"/>
          </a:xfrm>
          <a:prstGeom prst="rect">
            <a:avLst/>
          </a:prstGeom>
          <a:noFill/>
        </p:spPr>
        <p:txBody>
          <a:bodyPr wrap="square" rtlCol="0">
            <a:spAutoFit/>
          </a:bodyPr>
          <a:lstStyle/>
          <a:p>
            <a:pPr algn="ctr"/>
            <a:r>
              <a:rPr lang="en-US" altLang="zh-CN" sz="4800" b="1" dirty="0">
                <a:latin typeface="Times New Roman" panose="02020603050405020304" pitchFamily="18" charset="0"/>
                <a:cs typeface="Times New Roman" panose="02020603050405020304" pitchFamily="18" charset="0"/>
              </a:rPr>
              <a:t>Protecting Celebrities From </a:t>
            </a:r>
            <a:r>
              <a:rPr lang="en-US" altLang="zh-CN" sz="4800" b="1" dirty="0" err="1">
                <a:latin typeface="Times New Roman" panose="02020603050405020304" pitchFamily="18" charset="0"/>
                <a:cs typeface="Times New Roman" panose="02020603050405020304" pitchFamily="18" charset="0"/>
              </a:rPr>
              <a:t>DeepFake</a:t>
            </a:r>
            <a:r>
              <a:rPr lang="en-US" altLang="zh-CN" sz="4800" b="1" dirty="0">
                <a:latin typeface="Times New Roman" panose="02020603050405020304" pitchFamily="18" charset="0"/>
                <a:cs typeface="Times New Roman" panose="02020603050405020304" pitchFamily="18" charset="0"/>
              </a:rPr>
              <a:t> With Identity Consistency Transformer</a:t>
            </a:r>
            <a:r>
              <a:rPr lang="zh-CN" altLang="zh-CN" sz="4800" b="1" dirty="0">
                <a:latin typeface="Times New Roman" panose="02020603050405020304" pitchFamily="18" charset="0"/>
                <a:cs typeface="Times New Roman" panose="02020603050405020304" pitchFamily="18" charset="0"/>
              </a:rPr>
              <a:t> </a:t>
            </a:r>
            <a:endParaRPr kumimoji="1" lang="zh-CN" altLang="en-US" sz="48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AE14805-1D47-0341-5732-50F24DAB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459" y="3429000"/>
            <a:ext cx="9041081" cy="2052087"/>
          </a:xfrm>
          <a:prstGeom prst="rect">
            <a:avLst/>
          </a:prstGeom>
        </p:spPr>
      </p:pic>
      <p:sp>
        <p:nvSpPr>
          <p:cNvPr id="9" name="文本框 8">
            <a:extLst>
              <a:ext uri="{FF2B5EF4-FFF2-40B4-BE49-F238E27FC236}">
                <a16:creationId xmlns:a16="http://schemas.microsoft.com/office/drawing/2014/main" id="{BEC3FD9F-CA4B-F455-2312-F48B1092C179}"/>
              </a:ext>
            </a:extLst>
          </p:cNvPr>
          <p:cNvSpPr txBox="1"/>
          <p:nvPr/>
        </p:nvSpPr>
        <p:spPr>
          <a:xfrm>
            <a:off x="5229415" y="6020790"/>
            <a:ext cx="1733167" cy="461665"/>
          </a:xfrm>
          <a:prstGeom prst="rect">
            <a:avLst/>
          </a:prstGeom>
          <a:noFill/>
        </p:spPr>
        <p:txBody>
          <a:bodyPr wrap="none" rtlCol="0">
            <a:spAutoFit/>
          </a:bodyPr>
          <a:lstStyle/>
          <a:p>
            <a:r>
              <a:rPr kumimoji="1" lang="en-US" altLang="zh-CN" sz="2400" b="1" dirty="0">
                <a:solidFill>
                  <a:srgbClr val="FF0000"/>
                </a:solidFill>
                <a:latin typeface="Times New Roman" panose="02020603050405020304" pitchFamily="18" charset="0"/>
                <a:cs typeface="Times New Roman" panose="02020603050405020304" pitchFamily="18" charset="0"/>
              </a:rPr>
              <a:t>CVPR</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2022</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AC7A93D-066B-B28F-C5B5-DCA450522D52}"/>
              </a:ext>
            </a:extLst>
          </p:cNvPr>
          <p:cNvSpPr txBox="1"/>
          <p:nvPr/>
        </p:nvSpPr>
        <p:spPr>
          <a:xfrm>
            <a:off x="3128477" y="5620680"/>
            <a:ext cx="5935041" cy="400110"/>
          </a:xfrm>
          <a:prstGeom prst="rect">
            <a:avLst/>
          </a:prstGeom>
          <a:noFill/>
        </p:spPr>
        <p:txBody>
          <a:bodyPr wrap="square" rtlCol="0">
            <a:spAutoFit/>
          </a:bodyPr>
          <a:lstStyle/>
          <a:p>
            <a:pPr algn="ctr"/>
            <a:r>
              <a:rPr kumimoji="1" lang="en" altLang="zh-CN" sz="2000" dirty="0">
                <a:latin typeface="Times New Roman" panose="02020603050405020304" pitchFamily="18" charset="0"/>
                <a:cs typeface="Times New Roman" panose="02020603050405020304" pitchFamily="18" charset="0"/>
                <a:hlinkClick r:id="rId4"/>
              </a:rPr>
              <a:t>﻿</a:t>
            </a:r>
            <a:r>
              <a:rPr kumimoji="1" lang="en-US" altLang="zh-CN" sz="2000" dirty="0">
                <a:latin typeface="Times New Roman" panose="02020603050405020304" pitchFamily="18" charset="0"/>
                <a:cs typeface="Times New Roman" panose="02020603050405020304" pitchFamily="18" charset="0"/>
              </a:rPr>
              <a:t>Code:</a:t>
            </a:r>
            <a:r>
              <a:rPr kumimoji="1" lang="zh-CN" altLang="en-US" sz="2000" dirty="0">
                <a:latin typeface="Times New Roman" panose="02020603050405020304" pitchFamily="18" charset="0"/>
                <a:cs typeface="Times New Roman" panose="02020603050405020304" pitchFamily="18" charset="0"/>
              </a:rPr>
              <a:t> </a:t>
            </a:r>
            <a:r>
              <a:rPr kumimoji="1" lang="en" altLang="zh-CN" sz="2000" dirty="0">
                <a:latin typeface="Times New Roman" panose="02020603050405020304" pitchFamily="18" charset="0"/>
                <a:cs typeface="Times New Roman" panose="02020603050405020304" pitchFamily="18" charset="0"/>
                <a:hlinkClick r:id="rId4"/>
              </a:rPr>
              <a:t>https://github.com/LightDXY/ICT_DeepFake</a:t>
            </a:r>
            <a:endParaRPr kumimoji="1"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2520299"/>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18599A-31BD-C232-D2BB-079A59CB8E12}"/>
              </a:ext>
            </a:extLst>
          </p:cNvPr>
          <p:cNvPicPr>
            <a:picLocks noChangeAspect="1"/>
          </p:cNvPicPr>
          <p:nvPr/>
        </p:nvPicPr>
        <p:blipFill>
          <a:blip r:embed="rId3"/>
          <a:stretch>
            <a:fillRect/>
          </a:stretch>
        </p:blipFill>
        <p:spPr>
          <a:xfrm>
            <a:off x="1828798" y="947709"/>
            <a:ext cx="8534401" cy="3787996"/>
          </a:xfrm>
          <a:prstGeom prst="rect">
            <a:avLst/>
          </a:prstGeom>
        </p:spPr>
      </p:pic>
      <p:sp>
        <p:nvSpPr>
          <p:cNvPr id="5" name="文本框 4">
            <a:extLst>
              <a:ext uri="{FF2B5EF4-FFF2-40B4-BE49-F238E27FC236}">
                <a16:creationId xmlns:a16="http://schemas.microsoft.com/office/drawing/2014/main" id="{630A0A1E-2346-EDA3-3DE6-15E507698FFB}"/>
              </a:ext>
            </a:extLst>
          </p:cNvPr>
          <p:cNvSpPr txBox="1"/>
          <p:nvPr/>
        </p:nvSpPr>
        <p:spPr>
          <a:xfrm>
            <a:off x="1828798" y="4910366"/>
            <a:ext cx="8534401" cy="923330"/>
          </a:xfrm>
          <a:prstGeom prst="rect">
            <a:avLst/>
          </a:prstGeom>
          <a:noFill/>
        </p:spPr>
        <p:txBody>
          <a:bodyPr wrap="square" rtlCol="0">
            <a:spAutoFit/>
          </a:bodyPr>
          <a:lstStyle/>
          <a:p>
            <a:r>
              <a:rPr lang="en" altLang="zh-CN" b="1" dirty="0">
                <a:latin typeface="Times New Roman" panose="02020603050405020304" pitchFamily="18" charset="0"/>
                <a:cs typeface="Times New Roman" panose="02020603050405020304" pitchFamily="18" charset="0"/>
              </a:rPr>
              <a:t>Figure 1. </a:t>
            </a:r>
            <a:r>
              <a:rPr lang="en" altLang="zh-CN" dirty="0">
                <a:latin typeface="Times New Roman" panose="02020603050405020304" pitchFamily="18" charset="0"/>
                <a:cs typeface="Times New Roman" panose="02020603050405020304" pitchFamily="18" charset="0"/>
              </a:rPr>
              <a:t>Five fake (1st row) and real (2nd row) faces and their identity consistency scores. Higher ICT score indicates the inner and outer face more likely from two people, </a:t>
            </a:r>
            <a:r>
              <a:rPr lang="en" altLang="zh-CN" i="1" dirty="0">
                <a:latin typeface="Times New Roman" panose="02020603050405020304" pitchFamily="18" charset="0"/>
                <a:cs typeface="Times New Roman" panose="02020603050405020304" pitchFamily="18" charset="0"/>
              </a:rPr>
              <a:t>i.e.</a:t>
            </a:r>
            <a:r>
              <a:rPr lang="en" altLang="zh-CN" dirty="0">
                <a:latin typeface="Times New Roman" panose="02020603050405020304" pitchFamily="18" charset="0"/>
                <a:cs typeface="Times New Roman" panose="02020603050405020304" pitchFamily="18" charset="0"/>
              </a:rPr>
              <a:t> </a:t>
            </a:r>
            <a:r>
              <a:rPr lang="en" altLang="zh-CN" dirty="0" err="1">
                <a:latin typeface="Times New Roman" panose="02020603050405020304" pitchFamily="18" charset="0"/>
                <a:cs typeface="Times New Roman" panose="02020603050405020304" pitchFamily="18" charset="0"/>
              </a:rPr>
              <a:t>DeepFake</a:t>
            </a:r>
            <a:r>
              <a:rPr lang="en" altLang="zh-CN" dirty="0">
                <a:latin typeface="Times New Roman" panose="02020603050405020304" pitchFamily="18" charset="0"/>
                <a:cs typeface="Times New Roman" panose="02020603050405020304" pitchFamily="18" charset="0"/>
              </a:rPr>
              <a:t> face. data.</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33212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images of fake CGI">
            <a:extLst>
              <a:ext uri="{FF2B5EF4-FFF2-40B4-BE49-F238E27FC236}">
                <a16:creationId xmlns:a16="http://schemas.microsoft.com/office/drawing/2014/main" id="{A0B81197-51E1-7EA7-7080-13175CF5C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35949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F1C58C2-E0D8-ED46-A5B0-EB3FCACEED5D}"/>
              </a:ext>
            </a:extLst>
          </p:cNvPr>
          <p:cNvSpPr txBox="1"/>
          <p:nvPr/>
        </p:nvSpPr>
        <p:spPr>
          <a:xfrm>
            <a:off x="811183" y="757782"/>
            <a:ext cx="10569633" cy="3649269"/>
          </a:xfrm>
          <a:prstGeom prst="rect">
            <a:avLst/>
          </a:prstGeom>
          <a:noFill/>
        </p:spPr>
        <p:txBody>
          <a:bodyPr wrap="square" rtlCol="0">
            <a:spAutoFit/>
          </a:bodyPr>
          <a:lstStyle/>
          <a:p>
            <a:pPr algn="ctr">
              <a:lnSpc>
                <a:spcPct val="150000"/>
              </a:lnSpc>
            </a:pPr>
            <a:r>
              <a:rPr kumimoji="1" lang="en-US" altLang="zh-CN" sz="2800" b="1" dirty="0">
                <a:latin typeface="Times New Roman" panose="02020603050405020304" pitchFamily="18" charset="0"/>
                <a:cs typeface="Times New Roman" panose="02020603050405020304" pitchFamily="18" charset="0"/>
              </a:rPr>
              <a:t>Contribution</a:t>
            </a:r>
          </a:p>
          <a:p>
            <a:pPr marL="342900" indent="-342900" algn="just">
              <a:lnSpc>
                <a:spcPts val="3280"/>
              </a:lnSpc>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paper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proposed</a:t>
            </a:r>
            <a:r>
              <a:rPr kumimoji="1" lang="zh-CN" altLang="en-US" sz="2000" dirty="0">
                <a:latin typeface="Times New Roman" panose="02020603050405020304" pitchFamily="18" charset="0"/>
                <a:cs typeface="Times New Roman" panose="02020603050405020304" pitchFamily="18" charset="0"/>
              </a:rPr>
              <a:t> </a:t>
            </a:r>
            <a:r>
              <a:rPr kumimoji="1" lang="en" altLang="zh-CN" sz="2000" b="1" dirty="0">
                <a:solidFill>
                  <a:srgbClr val="C00000"/>
                </a:solidFill>
                <a:latin typeface="Times New Roman" panose="02020603050405020304" pitchFamily="18" charset="0"/>
                <a:cs typeface="Times New Roman" panose="02020603050405020304" pitchFamily="18" charset="0"/>
              </a:rPr>
              <a:t>a new face forgery detection technique </a:t>
            </a:r>
            <a:r>
              <a:rPr kumimoji="1" lang="en" altLang="zh-CN" sz="2000" dirty="0">
                <a:latin typeface="Times New Roman" panose="02020603050405020304" pitchFamily="18" charset="0"/>
                <a:cs typeface="Times New Roman" panose="02020603050405020304" pitchFamily="18" charset="0"/>
              </a:rPr>
              <a:t>called Identity Consistency Transformer (ICT) based on high-level semantics.</a:t>
            </a:r>
          </a:p>
          <a:p>
            <a:pPr marL="342900" indent="-342900" algn="just">
              <a:lnSpc>
                <a:spcPts val="328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a:t>
            </a:r>
            <a:r>
              <a:rPr lang="en" altLang="zh-CN" dirty="0" err="1">
                <a:latin typeface="Times New Roman" panose="02020603050405020304" pitchFamily="18" charset="0"/>
                <a:cs typeface="Times New Roman" panose="02020603050405020304" pitchFamily="18" charset="0"/>
              </a:rPr>
              <a:t>xisting</a:t>
            </a:r>
            <a:r>
              <a:rPr lang="en" altLang="zh-CN" dirty="0">
                <a:latin typeface="Times New Roman" panose="02020603050405020304" pitchFamily="18" charset="0"/>
                <a:cs typeface="Times New Roman" panose="02020603050405020304" pitchFamily="18" charset="0"/>
              </a:rPr>
              <a:t> face verification methods tend to characterize the most discriminative region, i.e., the </a:t>
            </a:r>
            <a:r>
              <a:rPr lang="en" altLang="zh-CN" b="1" dirty="0">
                <a:solidFill>
                  <a:srgbClr val="C00000"/>
                </a:solidFill>
                <a:latin typeface="Times New Roman" panose="02020603050405020304" pitchFamily="18" charset="0"/>
                <a:cs typeface="Times New Roman" panose="02020603050405020304" pitchFamily="18" charset="0"/>
              </a:rPr>
              <a:t>inner face</a:t>
            </a:r>
            <a:r>
              <a:rPr lang="en" altLang="zh-CN" dirty="0">
                <a:latin typeface="Times New Roman" panose="02020603050405020304" pitchFamily="18" charset="0"/>
                <a:cs typeface="Times New Roman" panose="02020603050405020304" pitchFamily="18" charset="0"/>
              </a:rPr>
              <a:t> for verification and fail to capture the identity information in the </a:t>
            </a:r>
            <a:r>
              <a:rPr lang="en" altLang="zh-CN" b="1" dirty="0">
                <a:solidFill>
                  <a:srgbClr val="C00000"/>
                </a:solidFill>
                <a:latin typeface="Times New Roman" panose="02020603050405020304" pitchFamily="18" charset="0"/>
                <a:cs typeface="Times New Roman" panose="02020603050405020304" pitchFamily="18" charset="0"/>
              </a:rPr>
              <a:t>outer face</a:t>
            </a:r>
            <a:r>
              <a:rPr lang="e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Identity Consistency Transformer</a:t>
            </a:r>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learn a pair of identity vectors, one for the inner face and the other for the outer face</a:t>
            </a:r>
            <a:r>
              <a:rPr lang="en-US" altLang="zh-CN" dirty="0">
                <a:latin typeface="Times New Roman" panose="02020603050405020304" pitchFamily="18" charset="0"/>
                <a:cs typeface="Times New Roman" panose="02020603050405020304" pitchFamily="18" charset="0"/>
              </a:rPr>
              <a:t>.</a:t>
            </a:r>
          </a:p>
          <a:p>
            <a:pPr marL="342900" indent="-342900" algn="just">
              <a:lnSpc>
                <a:spcPts val="3280"/>
              </a:lnSpc>
              <a:buFont typeface="Arial" panose="020B0604020202020204" pitchFamily="34" charset="0"/>
              <a:buChar char="•"/>
            </a:pPr>
            <a:r>
              <a:rPr kumimoji="1" lang="en" altLang="zh-CN" dirty="0">
                <a:latin typeface="Times New Roman" panose="02020603050405020304" pitchFamily="18" charset="0"/>
                <a:cs typeface="Times New Roman" panose="02020603050405020304" pitchFamily="18" charset="0"/>
              </a:rPr>
              <a:t>Another advantage of Identity Consistency Transformer is that it can be easily enhanced </a:t>
            </a:r>
            <a:r>
              <a:rPr kumimoji="1" lang="en" altLang="zh-CN" b="1" dirty="0">
                <a:solidFill>
                  <a:srgbClr val="C00000"/>
                </a:solidFill>
                <a:latin typeface="Times New Roman" panose="02020603050405020304" pitchFamily="18" charset="0"/>
                <a:cs typeface="Times New Roman" panose="02020603050405020304" pitchFamily="18" charset="0"/>
              </a:rPr>
              <a:t>with additional identity information</a:t>
            </a:r>
            <a:r>
              <a:rPr kumimoji="1" lang="en" altLang="zh-CN" dirty="0">
                <a:latin typeface="Times New Roman" panose="02020603050405020304" pitchFamily="18" charset="0"/>
                <a:cs typeface="Times New Roman" panose="02020603050405020304" pitchFamily="18" charset="0"/>
              </a:rPr>
              <a:t> when such information happens to be available, as is the case with celebrities. </a:t>
            </a:r>
          </a:p>
        </p:txBody>
      </p:sp>
      <p:pic>
        <p:nvPicPr>
          <p:cNvPr id="6" name="图片 5">
            <a:extLst>
              <a:ext uri="{FF2B5EF4-FFF2-40B4-BE49-F238E27FC236}">
                <a16:creationId xmlns:a16="http://schemas.microsoft.com/office/drawing/2014/main" id="{63AA3870-A645-5B6D-6B7C-C456381F5843}"/>
              </a:ext>
            </a:extLst>
          </p:cNvPr>
          <p:cNvPicPr>
            <a:picLocks noChangeAspect="1"/>
          </p:cNvPicPr>
          <p:nvPr/>
        </p:nvPicPr>
        <p:blipFill>
          <a:blip r:embed="rId3"/>
          <a:stretch>
            <a:fillRect/>
          </a:stretch>
        </p:blipFill>
        <p:spPr>
          <a:xfrm>
            <a:off x="0" y="4358640"/>
            <a:ext cx="12192000" cy="2499360"/>
          </a:xfrm>
          <a:prstGeom prst="rect">
            <a:avLst/>
          </a:prstGeom>
        </p:spPr>
      </p:pic>
    </p:spTree>
    <p:extLst>
      <p:ext uri="{BB962C8B-B14F-4D97-AF65-F5344CB8AC3E}">
        <p14:creationId xmlns:p14="http://schemas.microsoft.com/office/powerpoint/2010/main" val="222138893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4944430" cy="769441"/>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 Identity Consistency Transformer</a:t>
            </a:r>
          </a:p>
          <a:p>
            <a:r>
              <a:rPr kumimoji="1" lang="zh-CN" altLang="en-US" sz="2000" b="1" dirty="0">
                <a:solidFill>
                  <a:srgbClr val="2958A0"/>
                </a:solidFill>
                <a:latin typeface="Times New Roman" panose="02020603050405020304" pitchFamily="18" charset="0"/>
                <a:cs typeface="Times New Roman" panose="02020603050405020304" pitchFamily="18" charset="0"/>
              </a:rPr>
              <a:t>    </a:t>
            </a:r>
            <a:r>
              <a:rPr kumimoji="1" lang="en" altLang="zh-CN" sz="2000" b="1" dirty="0">
                <a:solidFill>
                  <a:srgbClr val="2958A0"/>
                </a:solidFill>
                <a:latin typeface="Times New Roman" panose="02020603050405020304" pitchFamily="18" charset="0"/>
                <a:cs typeface="Times New Roman" panose="02020603050405020304" pitchFamily="18" charset="0"/>
              </a:rPr>
              <a:t>3.1. Identity Extraction Model</a:t>
            </a:r>
            <a:endParaRPr kumimoji="1" lang="zh-CN" altLang="en-US" sz="2000" b="1" dirty="0">
              <a:solidFill>
                <a:srgbClr val="2958A0"/>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B4E54DB-C913-C13E-DF96-1938BA9E72C3}"/>
              </a:ext>
            </a:extLst>
          </p:cNvPr>
          <p:cNvPicPr>
            <a:picLocks noChangeAspect="1"/>
          </p:cNvPicPr>
          <p:nvPr/>
        </p:nvPicPr>
        <p:blipFill>
          <a:blip r:embed="rId3"/>
          <a:stretch>
            <a:fillRect/>
          </a:stretch>
        </p:blipFill>
        <p:spPr>
          <a:xfrm>
            <a:off x="298093" y="1165366"/>
            <a:ext cx="5974209" cy="5502561"/>
          </a:xfrm>
          <a:prstGeom prst="rect">
            <a:avLst/>
          </a:prstGeom>
        </p:spPr>
      </p:pic>
      <p:pic>
        <p:nvPicPr>
          <p:cNvPr id="4098" name="Picture 2">
            <a:extLst>
              <a:ext uri="{FF2B5EF4-FFF2-40B4-BE49-F238E27FC236}">
                <a16:creationId xmlns:a16="http://schemas.microsoft.com/office/drawing/2014/main" id="{20859299-A4AF-7C88-DBF9-1CB0EAC14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269" y="492968"/>
            <a:ext cx="3946141" cy="554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368036"/>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4944430" cy="769441"/>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 Identity Consistency Transformer</a:t>
            </a:r>
          </a:p>
          <a:p>
            <a:r>
              <a:rPr kumimoji="1" lang="zh-CN" altLang="en-US" sz="2000" b="1" dirty="0">
                <a:solidFill>
                  <a:srgbClr val="2958A0"/>
                </a:solidFill>
                <a:latin typeface="Times New Roman" panose="02020603050405020304" pitchFamily="18" charset="0"/>
                <a:cs typeface="Times New Roman" panose="02020603050405020304" pitchFamily="18" charset="0"/>
              </a:rPr>
              <a:t>    </a:t>
            </a:r>
            <a:r>
              <a:rPr kumimoji="1" lang="en" altLang="zh-CN" sz="2000" b="1" dirty="0">
                <a:solidFill>
                  <a:srgbClr val="2958A0"/>
                </a:solidFill>
                <a:latin typeface="Times New Roman" panose="02020603050405020304" pitchFamily="18" charset="0"/>
                <a:cs typeface="Times New Roman" panose="02020603050405020304" pitchFamily="18" charset="0"/>
              </a:rPr>
              <a:t>3.1. Identity Extraction Model</a:t>
            </a:r>
            <a:endParaRPr kumimoji="1" lang="zh-CN" altLang="en-US" sz="2000" b="1" dirty="0">
              <a:solidFill>
                <a:srgbClr val="2958A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B41A078-39EB-D692-B790-78A67884CB57}"/>
              </a:ext>
            </a:extLst>
          </p:cNvPr>
          <p:cNvPicPr>
            <a:picLocks noChangeAspect="1"/>
          </p:cNvPicPr>
          <p:nvPr/>
        </p:nvPicPr>
        <p:blipFill>
          <a:blip r:embed="rId3"/>
          <a:stretch>
            <a:fillRect/>
          </a:stretch>
        </p:blipFill>
        <p:spPr>
          <a:xfrm>
            <a:off x="720217" y="1165367"/>
            <a:ext cx="10751566" cy="3684035"/>
          </a:xfrm>
          <a:prstGeom prst="rect">
            <a:avLst/>
          </a:prstGeom>
        </p:spPr>
      </p:pic>
      <p:sp>
        <p:nvSpPr>
          <p:cNvPr id="5" name="圆角矩形 4">
            <a:extLst>
              <a:ext uri="{FF2B5EF4-FFF2-40B4-BE49-F238E27FC236}">
                <a16:creationId xmlns:a16="http://schemas.microsoft.com/office/drawing/2014/main" id="{E4961708-9171-0BBA-76C4-FF74B02C8E94}"/>
              </a:ext>
            </a:extLst>
          </p:cNvPr>
          <p:cNvSpPr/>
          <p:nvPr/>
        </p:nvSpPr>
        <p:spPr>
          <a:xfrm>
            <a:off x="720217" y="1445682"/>
            <a:ext cx="3605203" cy="3427478"/>
          </a:xfrm>
          <a:prstGeom prst="roundRect">
            <a:avLst>
              <a:gd name="adj" fmla="val 2397"/>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E4B8E94-89E0-21BA-C40A-5BAAF9961703}"/>
              </a:ext>
            </a:extLst>
          </p:cNvPr>
          <p:cNvSpPr txBox="1"/>
          <p:nvPr/>
        </p:nvSpPr>
        <p:spPr>
          <a:xfrm>
            <a:off x="30822" y="6581001"/>
            <a:ext cx="963716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[1]</a:t>
            </a:r>
            <a:r>
              <a:rPr lang="zh-CN" altLang="en-US" sz="1200" dirty="0">
                <a:latin typeface="Times New Roman" panose="02020603050405020304" pitchFamily="18" charset="0"/>
                <a:cs typeface="Times New Roman" panose="02020603050405020304" pitchFamily="18" charset="0"/>
              </a:rPr>
              <a:t> </a:t>
            </a:r>
            <a:r>
              <a:rPr lang="en" altLang="zh-CN" sz="1200" dirty="0" err="1">
                <a:latin typeface="Times New Roman" panose="02020603050405020304" pitchFamily="18" charset="0"/>
                <a:cs typeface="Times New Roman" panose="02020603050405020304" pitchFamily="18" charset="0"/>
              </a:rPr>
              <a:t>Lingzhi</a:t>
            </a:r>
            <a:r>
              <a:rPr lang="en" altLang="zh-CN" sz="1200" dirty="0">
                <a:latin typeface="Times New Roman" panose="02020603050405020304" pitchFamily="18" charset="0"/>
                <a:cs typeface="Times New Roman" panose="02020603050405020304" pitchFamily="18" charset="0"/>
              </a:rPr>
              <a:t> Li, </a:t>
            </a:r>
            <a:r>
              <a:rPr lang="en" altLang="zh-CN" sz="1200" dirty="0" err="1">
                <a:latin typeface="Times New Roman" panose="02020603050405020304" pitchFamily="18" charset="0"/>
                <a:cs typeface="Times New Roman" panose="02020603050405020304" pitchFamily="18" charset="0"/>
              </a:rPr>
              <a:t>Jianmin</a:t>
            </a:r>
            <a:r>
              <a:rPr lang="en" altLang="zh-CN" sz="1200" dirty="0">
                <a:latin typeface="Times New Roman" panose="02020603050405020304" pitchFamily="18" charset="0"/>
                <a:cs typeface="Times New Roman" panose="02020603050405020304" pitchFamily="18" charset="0"/>
              </a:rPr>
              <a:t> Bao, Ting Zhang, Hao Yang, Dong Chen, Fang Wen, and </a:t>
            </a:r>
            <a:r>
              <a:rPr lang="en" altLang="zh-CN" sz="1200" dirty="0" err="1">
                <a:latin typeface="Times New Roman" panose="02020603050405020304" pitchFamily="18" charset="0"/>
                <a:cs typeface="Times New Roman" panose="02020603050405020304" pitchFamily="18" charset="0"/>
              </a:rPr>
              <a:t>Baining</a:t>
            </a:r>
            <a:r>
              <a:rPr lang="en" altLang="zh-CN" sz="1200" dirty="0">
                <a:latin typeface="Times New Roman" panose="02020603050405020304" pitchFamily="18" charset="0"/>
                <a:cs typeface="Times New Roman" panose="02020603050405020304" pitchFamily="18" charset="0"/>
              </a:rPr>
              <a:t> Guo. Face x-ray for more general face forgery detection, 2020.</a:t>
            </a:r>
            <a:endParaRPr kumimoji="1" lang="zh-CN" altLang="en-US" sz="12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33493A15-8DAB-DF83-2ACD-13E13C20E825}"/>
              </a:ext>
            </a:extLst>
          </p:cNvPr>
          <p:cNvSpPr txBox="1"/>
          <p:nvPr/>
        </p:nvSpPr>
        <p:spPr>
          <a:xfrm>
            <a:off x="390419" y="5092468"/>
            <a:ext cx="9719352" cy="1200329"/>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C</a:t>
            </a:r>
            <a:r>
              <a:rPr lang="en" altLang="zh-CN" b="1" dirty="0" err="1">
                <a:latin typeface="Times New Roman" panose="02020603050405020304" pitchFamily="18" charset="0"/>
                <a:cs typeface="Times New Roman" panose="02020603050405020304" pitchFamily="18" charset="0"/>
              </a:rPr>
              <a:t>reate</a:t>
            </a:r>
            <a:r>
              <a:rPr lang="en" altLang="zh-CN" b="1" dirty="0">
                <a:latin typeface="Times New Roman" panose="02020603050405020304" pitchFamily="18" charset="0"/>
                <a:cs typeface="Times New Roman" panose="02020603050405020304" pitchFamily="18" charset="0"/>
              </a:rPr>
              <a:t> deepfakes by swapping the inner face of two real faces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(Similar</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to</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Face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X-ray</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[1])</a:t>
            </a:r>
          </a:p>
          <a:p>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find two faces that has similar poses using face landmarks; </a:t>
            </a:r>
          </a:p>
          <a:p>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2) generate a mask deformed from the convex hull of the face landmarks; </a:t>
            </a:r>
          </a:p>
          <a:p>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3) swap the inner face according to the mask after applying color correction. </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3665219"/>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4944430" cy="769441"/>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 Identity Consistency Transformer</a:t>
            </a:r>
          </a:p>
          <a:p>
            <a:r>
              <a:rPr kumimoji="1" lang="zh-CN" altLang="en-US" sz="2000" b="1" dirty="0">
                <a:solidFill>
                  <a:srgbClr val="2958A0"/>
                </a:solidFill>
                <a:latin typeface="Times New Roman" panose="02020603050405020304" pitchFamily="18" charset="0"/>
                <a:cs typeface="Times New Roman" panose="02020603050405020304" pitchFamily="18" charset="0"/>
              </a:rPr>
              <a:t>    </a:t>
            </a:r>
            <a:r>
              <a:rPr kumimoji="1" lang="en" altLang="zh-CN" sz="2000" b="1" dirty="0">
                <a:solidFill>
                  <a:srgbClr val="2958A0"/>
                </a:solidFill>
                <a:latin typeface="Times New Roman" panose="02020603050405020304" pitchFamily="18" charset="0"/>
                <a:cs typeface="Times New Roman" panose="02020603050405020304" pitchFamily="18" charset="0"/>
              </a:rPr>
              <a:t>3.1. Identity Extraction Model</a:t>
            </a:r>
            <a:endParaRPr kumimoji="1" lang="zh-CN" altLang="en-US" sz="2000" b="1" dirty="0">
              <a:solidFill>
                <a:srgbClr val="2958A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B41A078-39EB-D692-B790-78A67884CB57}"/>
              </a:ext>
            </a:extLst>
          </p:cNvPr>
          <p:cNvPicPr>
            <a:picLocks noChangeAspect="1"/>
          </p:cNvPicPr>
          <p:nvPr/>
        </p:nvPicPr>
        <p:blipFill>
          <a:blip r:embed="rId3"/>
          <a:stretch>
            <a:fillRect/>
          </a:stretch>
        </p:blipFill>
        <p:spPr>
          <a:xfrm>
            <a:off x="720217" y="1165367"/>
            <a:ext cx="10751566" cy="3684035"/>
          </a:xfrm>
          <a:prstGeom prst="rect">
            <a:avLst/>
          </a:prstGeom>
        </p:spPr>
      </p:pic>
      <p:sp>
        <p:nvSpPr>
          <p:cNvPr id="5" name="圆角矩形 4">
            <a:extLst>
              <a:ext uri="{FF2B5EF4-FFF2-40B4-BE49-F238E27FC236}">
                <a16:creationId xmlns:a16="http://schemas.microsoft.com/office/drawing/2014/main" id="{E4961708-9171-0BBA-76C4-FF74B02C8E94}"/>
              </a:ext>
            </a:extLst>
          </p:cNvPr>
          <p:cNvSpPr/>
          <p:nvPr/>
        </p:nvSpPr>
        <p:spPr>
          <a:xfrm>
            <a:off x="8586797" y="2506894"/>
            <a:ext cx="3067875" cy="1099335"/>
          </a:xfrm>
          <a:prstGeom prst="roundRect">
            <a:avLst>
              <a:gd name="adj" fmla="val 2397"/>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E4B8E94-89E0-21BA-C40A-5BAAF9961703}"/>
              </a:ext>
            </a:extLst>
          </p:cNvPr>
          <p:cNvSpPr txBox="1"/>
          <p:nvPr/>
        </p:nvSpPr>
        <p:spPr>
          <a:xfrm>
            <a:off x="30822" y="6581001"/>
            <a:ext cx="963716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[21]</a:t>
            </a:r>
            <a:r>
              <a:rPr lang="zh-CN" altLang="en-US" sz="1200" dirty="0">
                <a:latin typeface="Times New Roman" panose="02020603050405020304" pitchFamily="18" charset="0"/>
                <a:cs typeface="Times New Roman" panose="02020603050405020304" pitchFamily="18" charset="0"/>
              </a:rPr>
              <a:t> </a:t>
            </a:r>
            <a:r>
              <a:rPr lang="en" altLang="zh-CN" sz="1200" dirty="0" err="1">
                <a:latin typeface="Times New Roman" panose="02020603050405020304" pitchFamily="18" charset="0"/>
                <a:cs typeface="Times New Roman" panose="02020603050405020304" pitchFamily="18" charset="0"/>
              </a:rPr>
              <a:t>Jiankang</a:t>
            </a:r>
            <a:r>
              <a:rPr lang="en" altLang="zh-CN" sz="1200" dirty="0">
                <a:latin typeface="Times New Roman" panose="02020603050405020304" pitchFamily="18" charset="0"/>
                <a:cs typeface="Times New Roman" panose="02020603050405020304" pitchFamily="18" charset="0"/>
              </a:rPr>
              <a:t> Deng, Jia Guo, </a:t>
            </a:r>
            <a:r>
              <a:rPr lang="en" altLang="zh-CN" sz="1200" dirty="0" err="1">
                <a:latin typeface="Times New Roman" panose="02020603050405020304" pitchFamily="18" charset="0"/>
                <a:cs typeface="Times New Roman" panose="02020603050405020304" pitchFamily="18" charset="0"/>
              </a:rPr>
              <a:t>Niannan</a:t>
            </a:r>
            <a:r>
              <a:rPr lang="en" altLang="zh-CN" sz="1200" dirty="0">
                <a:latin typeface="Times New Roman" panose="02020603050405020304" pitchFamily="18" charset="0"/>
                <a:cs typeface="Times New Roman" panose="02020603050405020304" pitchFamily="18" charset="0"/>
              </a:rPr>
              <a:t> </a:t>
            </a:r>
            <a:r>
              <a:rPr lang="en" altLang="zh-CN" sz="1200" dirty="0" err="1">
                <a:latin typeface="Times New Roman" panose="02020603050405020304" pitchFamily="18" charset="0"/>
                <a:cs typeface="Times New Roman" panose="02020603050405020304" pitchFamily="18" charset="0"/>
              </a:rPr>
              <a:t>Xue</a:t>
            </a:r>
            <a:r>
              <a:rPr lang="en" altLang="zh-CN" sz="1200" dirty="0">
                <a:latin typeface="Times New Roman" panose="02020603050405020304" pitchFamily="18" charset="0"/>
                <a:cs typeface="Times New Roman" panose="02020603050405020304" pitchFamily="18" charset="0"/>
              </a:rPr>
              <a:t>, and Stefanos </a:t>
            </a:r>
            <a:r>
              <a:rPr lang="en" altLang="zh-CN" sz="1200" dirty="0" err="1">
                <a:latin typeface="Times New Roman" panose="02020603050405020304" pitchFamily="18" charset="0"/>
                <a:cs typeface="Times New Roman" panose="02020603050405020304" pitchFamily="18" charset="0"/>
              </a:rPr>
              <a:t>Zafeiriou</a:t>
            </a:r>
            <a:r>
              <a:rPr lang="en" altLang="zh-CN" sz="1200" dirty="0">
                <a:latin typeface="Times New Roman" panose="02020603050405020304" pitchFamily="18" charset="0"/>
                <a:cs typeface="Times New Roman" panose="02020603050405020304" pitchFamily="18" charset="0"/>
              </a:rPr>
              <a:t>. </a:t>
            </a:r>
            <a:r>
              <a:rPr lang="en" altLang="zh-CN" sz="1200" dirty="0" err="1">
                <a:latin typeface="Times New Roman" panose="02020603050405020304" pitchFamily="18" charset="0"/>
                <a:cs typeface="Times New Roman" panose="02020603050405020304" pitchFamily="18" charset="0"/>
              </a:rPr>
              <a:t>Arcface</a:t>
            </a:r>
            <a:r>
              <a:rPr lang="en" altLang="zh-CN" sz="1200" dirty="0">
                <a:latin typeface="Times New Roman" panose="02020603050405020304" pitchFamily="18" charset="0"/>
                <a:cs typeface="Times New Roman" panose="02020603050405020304" pitchFamily="18" charset="0"/>
              </a:rPr>
              <a:t>: Additive angular margin loss for deep face recognition, 2019.</a:t>
            </a:r>
            <a:endParaRPr kumimoji="1"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A717135-822D-C987-468E-B69ED8A9C901}"/>
                  </a:ext>
                </a:extLst>
              </p:cNvPr>
              <p:cNvSpPr txBox="1"/>
              <p:nvPr/>
            </p:nvSpPr>
            <p:spPr>
              <a:xfrm>
                <a:off x="111303" y="4916990"/>
                <a:ext cx="11969394" cy="14076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r>
                  <a:rPr lang="en" altLang="zh-CN" dirty="0" err="1">
                    <a:latin typeface="Times New Roman" panose="02020603050405020304" pitchFamily="18" charset="0"/>
                    <a:cs typeface="Times New Roman" panose="02020603050405020304" pitchFamily="18" charset="0"/>
                  </a:rPr>
                  <a:t>osine</a:t>
                </a:r>
                <a:r>
                  <a:rPr lang="en" altLang="zh-CN" dirty="0">
                    <a:latin typeface="Times New Roman" panose="02020603050405020304" pitchFamily="18" charset="0"/>
                    <a:cs typeface="Times New Roman" panose="02020603050405020304" pitchFamily="18" charset="0"/>
                  </a:rPr>
                  <a:t>-based </a:t>
                </a:r>
                <a:r>
                  <a:rPr lang="en" altLang="zh-CN" dirty="0" err="1">
                    <a:latin typeface="Times New Roman" panose="02020603050405020304" pitchFamily="18" charset="0"/>
                    <a:cs typeface="Times New Roman" panose="02020603050405020304" pitchFamily="18" charset="0"/>
                  </a:rPr>
                  <a:t>softmax</a:t>
                </a:r>
                <a:r>
                  <a:rPr lang="en" altLang="zh-CN" dirty="0">
                    <a:latin typeface="Times New Roman" panose="02020603050405020304" pitchFamily="18" charset="0"/>
                    <a:cs typeface="Times New Roman" panose="02020603050405020304" pitchFamily="18" charset="0"/>
                  </a:rPr>
                  <a:t> loss proposed in </a:t>
                </a:r>
                <a:r>
                  <a:rPr lang="en" altLang="zh-CN" dirty="0" err="1">
                    <a:latin typeface="Times New Roman" panose="02020603050405020304" pitchFamily="18" charset="0"/>
                    <a:cs typeface="Times New Roman" panose="02020603050405020304" pitchFamily="18" charset="0"/>
                  </a:rPr>
                  <a:t>ArcFace</a:t>
                </a:r>
                <a:r>
                  <a:rPr lang="en" altLang="zh-CN" dirty="0">
                    <a:latin typeface="Times New Roman" panose="02020603050405020304" pitchFamily="18" charset="0"/>
                    <a:cs typeface="Times New Roman" panose="02020603050405020304" pitchFamily="18" charset="0"/>
                  </a:rPr>
                  <a:t> [21] rather than the vanilla cross-entropy loss</a:t>
                </a:r>
                <a:r>
                  <a:rPr lang="en-US" altLang="zh-CN" dirty="0">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sSub>
                            <m:sSubPr>
                              <m:ctrlPr>
                                <a:rPr kumimoji="1" lang="en-US" altLang="zh-CN" i="1" smtClean="0">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ℒ</m:t>
                              </m:r>
                            </m:e>
                            <m:sub>
                              <m:r>
                                <a:rPr kumimoji="1" lang="en-US" altLang="zh-CN" b="0" i="1" smtClean="0">
                                  <a:latin typeface="Cambria Math" panose="02040503050406030204" pitchFamily="18" charset="0"/>
                                  <a:cs typeface="Times New Roman" panose="02020603050405020304" pitchFamily="18" charset="0"/>
                                </a:rPr>
                                <m:t>𝑖𝑑𝑒𝑛𝑡</m:t>
                              </m:r>
                            </m:sub>
                          </m:sSub>
                          <m:r>
                            <a:rPr kumimoji="1" lang="en-US" altLang="zh-CN" b="0" i="1" smtClean="0">
                              <a:latin typeface="Cambria Math" panose="02040503050406030204" pitchFamily="18" charset="0"/>
                              <a:cs typeface="Times New Roman" panose="02020603050405020304" pitchFamily="18" charset="0"/>
                            </a:rPr>
                            <m:t>=−</m:t>
                          </m:r>
                          <m:func>
                            <m:funcPr>
                              <m:ctrlPr>
                                <a:rPr kumimoji="1" lang="en-US" altLang="zh-CN" b="0" i="1" smtClean="0">
                                  <a:latin typeface="Cambria Math" panose="02040503050406030204" pitchFamily="18" charset="0"/>
                                  <a:cs typeface="Times New Roman" panose="02020603050405020304" pitchFamily="18" charset="0"/>
                                </a:rPr>
                              </m:ctrlPr>
                            </m:funcPr>
                            <m:fName>
                              <m:r>
                                <m:rPr>
                                  <m:sty m:val="p"/>
                                </m:rPr>
                                <a:rPr kumimoji="1" lang="en-US" altLang="zh-CN" b="0" i="0" smtClean="0">
                                  <a:latin typeface="Cambria Math" panose="02040503050406030204" pitchFamily="18" charset="0"/>
                                  <a:cs typeface="Times New Roman" panose="02020603050405020304" pitchFamily="18" charset="0"/>
                                </a:rPr>
                                <m:t>log</m:t>
                              </m:r>
                            </m:fName>
                            <m:e>
                              <m:f>
                                <m:fPr>
                                  <m:ctrlPr>
                                    <a:rPr kumimoji="1" lang="en-US" altLang="zh-CN" b="0" i="1" smtClean="0">
                                      <a:latin typeface="Cambria Math" panose="02040503050406030204" pitchFamily="18" charset="0"/>
                                      <a:cs typeface="Times New Roman" panose="02020603050405020304" pitchFamily="18" charset="0"/>
                                    </a:rPr>
                                  </m:ctrlPr>
                                </m:fPr>
                                <m:num>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i="1">
                                          <a:latin typeface="Cambria Math" panose="02040503050406030204" pitchFamily="18" charset="0"/>
                                          <a:cs typeface="Times New Roman" panose="02020603050405020304" pitchFamily="18" charset="0"/>
                                        </a:rPr>
                                        <m:t>𝑒</m:t>
                                      </m:r>
                                    </m:e>
                                    <m:sup>
                                      <m:r>
                                        <a:rPr kumimoji="1" lang="en-US" altLang="zh-CN" i="1">
                                          <a:latin typeface="Cambria Math" panose="02040503050406030204" pitchFamily="18" charset="0"/>
                                          <a:cs typeface="Times New Roman" panose="02020603050405020304" pitchFamily="18" charset="0"/>
                                        </a:rPr>
                                        <m:t>𝑠</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1" lang="en-US" altLang="zh-CN">
                                              <a:latin typeface="Cambria Math" panose="02040503050406030204" pitchFamily="18" charset="0"/>
                                              <a:ea typeface="Cambria Math" panose="02040503050406030204" pitchFamily="18" charset="0"/>
                                              <a:cs typeface="Times New Roman" panose="02020603050405020304" pitchFamily="18" charset="0"/>
                                            </a:rPr>
                                            <m:t>cos</m:t>
                                          </m:r>
                                        </m:fName>
                                        <m:e>
                                          <m:d>
                                            <m:d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𝜃</m:t>
                                                  </m:r>
                                                </m:e>
                                                <m: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𝑖</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𝑗</m:t>
                                                  </m:r>
                                                </m:sub>
                                              </m:s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+1</m:t>
                                              </m:r>
                                              <m:d>
                                                <m:dPr>
                                                  <m:begChr m:val="{"/>
                                                  <m:endChr m:val="}"/>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𝑗</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𝑖</m:t>
                                                      </m:r>
                                                    </m:sub>
                                                  </m:sSub>
                                                </m:e>
                                              </m:d>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𝑚</m:t>
                                              </m:r>
                                            </m:e>
                                          </m:d>
                                        </m:e>
                                      </m:func>
                                    </m:sup>
                                  </m:sSup>
                                </m:num>
                                <m:den>
                                  <m:nary>
                                    <m:naryPr>
                                      <m:chr m:val="∑"/>
                                      <m:limLoc m:val="subSup"/>
                                      <m:ctrlPr>
                                        <a:rPr kumimoji="1" lang="en-US" altLang="zh-CN" b="0" i="1" smtClean="0">
                                          <a:latin typeface="Cambria Math" panose="02040503050406030204" pitchFamily="18" charset="0"/>
                                          <a:cs typeface="Times New Roman" panose="02020603050405020304" pitchFamily="18" charset="0"/>
                                        </a:rPr>
                                      </m:ctrlPr>
                                    </m:naryPr>
                                    <m:sub>
                                      <m:r>
                                        <m:rPr>
                                          <m:brk m:alnAt="25"/>
                                        </m:rPr>
                                        <a:rPr kumimoji="1" lang="en-US" altLang="zh-CN" b="0" i="1" smtClean="0">
                                          <a:latin typeface="Cambria Math" panose="02040503050406030204" pitchFamily="18" charset="0"/>
                                          <a:cs typeface="Times New Roman" panose="02020603050405020304" pitchFamily="18" charset="0"/>
                                        </a:rPr>
                                        <m:t>𝑗</m:t>
                                      </m:r>
                                      <m:r>
                                        <a:rPr kumimoji="1" lang="en-US" altLang="zh-CN" b="0" i="1" smtClean="0">
                                          <a:latin typeface="Cambria Math" panose="02040503050406030204" pitchFamily="18" charset="0"/>
                                          <a:cs typeface="Times New Roman" panose="02020603050405020304" pitchFamily="18" charset="0"/>
                                        </a:rPr>
                                        <m:t>=1</m:t>
                                      </m:r>
                                    </m:sub>
                                    <m:sup>
                                      <m:r>
                                        <a:rPr kumimoji="1" lang="en-US" altLang="zh-CN" b="0" i="1" smtClean="0">
                                          <a:latin typeface="Cambria Math" panose="02040503050406030204" pitchFamily="18" charset="0"/>
                                          <a:cs typeface="Times New Roman" panose="02020603050405020304" pitchFamily="18" charset="0"/>
                                        </a:rPr>
                                        <m:t>𝑛</m:t>
                                      </m:r>
                                    </m:sup>
                                    <m:e>
                                      <m:sSup>
                                        <m:sSupPr>
                                          <m:ctrlPr>
                                            <a:rPr kumimoji="1" lang="en-US" altLang="zh-CN" b="0" i="1" smtClean="0">
                                              <a:latin typeface="Cambria Math" panose="02040503050406030204" pitchFamily="18" charset="0"/>
                                              <a:cs typeface="Times New Roman" panose="02020603050405020304" pitchFamily="18" charset="0"/>
                                            </a:rPr>
                                          </m:ctrlPr>
                                        </m:sSupPr>
                                        <m:e>
                                          <m:r>
                                            <a:rPr kumimoji="1" lang="en-US" altLang="zh-CN" b="0" i="1" smtClean="0">
                                              <a:latin typeface="Cambria Math" panose="02040503050406030204" pitchFamily="18" charset="0"/>
                                              <a:cs typeface="Times New Roman" panose="02020603050405020304" pitchFamily="18" charset="0"/>
                                            </a:rPr>
                                            <m:t>𝑒</m:t>
                                          </m:r>
                                        </m:e>
                                        <m:sup>
                                          <m:r>
                                            <a:rPr kumimoji="1" lang="en-US" altLang="zh-CN" b="0" i="1" smtClean="0">
                                              <a:latin typeface="Cambria Math" panose="02040503050406030204" pitchFamily="18" charset="0"/>
                                              <a:cs typeface="Times New Roman" panose="02020603050405020304" pitchFamily="18" charset="0"/>
                                            </a:rPr>
                                            <m:t>𝑠</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cs typeface="Times New Roman" panose="02020603050405020304" pitchFamily="18" charset="0"/>
                                                </a:rPr>
                                                <m:t>cos</m:t>
                                              </m:r>
                                            </m:fName>
                                            <m:e>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d>
                                                    <m:dPr>
                                                      <m:begChr m:val="{"/>
                                                      <m:endChr m:val="}"/>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𝑚</m:t>
                                                  </m:r>
                                                </m:e>
                                              </m:d>
                                            </m:e>
                                          </m:func>
                                        </m:sup>
                                      </m:sSup>
                                    </m:e>
                                  </m:nary>
                                </m:den>
                              </m:f>
                            </m:e>
                          </m:func>
                          <m:r>
                            <a:rPr kumimoji="1" lang="en-US" altLang="zh-CN" b="0" i="1" smtClean="0">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1</m:t>
                              </m:r>
                            </m:e>
                          </m:d>
                        </m:e>
                      </m:eqArr>
                    </m:oMath>
                  </m:oMathPara>
                </a14:m>
                <a:endParaRPr kumimoji="1" lang="en-US" altLang="zh-CN" b="0"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BA717135-822D-C987-468E-B69ED8A9C901}"/>
                  </a:ext>
                </a:extLst>
              </p:cNvPr>
              <p:cNvSpPr txBox="1">
                <a:spLocks noRot="1" noChangeAspect="1" noMove="1" noResize="1" noEditPoints="1" noAdjustHandles="1" noChangeArrowheads="1" noChangeShapeType="1" noTextEdit="1"/>
              </p:cNvSpPr>
              <p:nvPr/>
            </p:nvSpPr>
            <p:spPr>
              <a:xfrm>
                <a:off x="111303" y="4916990"/>
                <a:ext cx="11969394" cy="1407629"/>
              </a:xfrm>
              <a:prstGeom prst="rect">
                <a:avLst/>
              </a:prstGeom>
              <a:blipFill>
                <a:blip r:embed="rId4"/>
                <a:stretch>
                  <a:fillRect l="-424" t="-2679" b="-2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152975"/>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4944430" cy="769441"/>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 Identity Consistency Transformer</a:t>
            </a:r>
          </a:p>
          <a:p>
            <a:r>
              <a:rPr kumimoji="1" lang="zh-CN" altLang="en-US" sz="2000" b="1" dirty="0">
                <a:solidFill>
                  <a:srgbClr val="2958A0"/>
                </a:solidFill>
                <a:latin typeface="Times New Roman" panose="02020603050405020304" pitchFamily="18" charset="0"/>
                <a:cs typeface="Times New Roman" panose="02020603050405020304" pitchFamily="18" charset="0"/>
              </a:rPr>
              <a:t>    </a:t>
            </a:r>
            <a:r>
              <a:rPr kumimoji="1" lang="en" altLang="zh-CN" sz="2000" b="1" dirty="0">
                <a:solidFill>
                  <a:srgbClr val="2958A0"/>
                </a:solidFill>
                <a:latin typeface="Times New Roman" panose="02020603050405020304" pitchFamily="18" charset="0"/>
                <a:cs typeface="Times New Roman" panose="02020603050405020304" pitchFamily="18" charset="0"/>
              </a:rPr>
              <a:t>3.1. Identity Extraction Model</a:t>
            </a:r>
            <a:endParaRPr kumimoji="1" lang="zh-CN" altLang="en-US" sz="2000" b="1" dirty="0">
              <a:solidFill>
                <a:srgbClr val="2958A0"/>
              </a:solidFill>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E4961708-9171-0BBA-76C4-FF74B02C8E94}"/>
              </a:ext>
            </a:extLst>
          </p:cNvPr>
          <p:cNvSpPr/>
          <p:nvPr/>
        </p:nvSpPr>
        <p:spPr>
          <a:xfrm>
            <a:off x="8586797" y="2506894"/>
            <a:ext cx="3067875" cy="1099335"/>
          </a:xfrm>
          <a:prstGeom prst="roundRect">
            <a:avLst>
              <a:gd name="adj" fmla="val 2397"/>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E4B8E94-89E0-21BA-C40A-5BAAF9961703}"/>
              </a:ext>
            </a:extLst>
          </p:cNvPr>
          <p:cNvSpPr txBox="1"/>
          <p:nvPr/>
        </p:nvSpPr>
        <p:spPr>
          <a:xfrm>
            <a:off x="30822" y="6581001"/>
            <a:ext cx="963716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[21]</a:t>
            </a:r>
            <a:r>
              <a:rPr lang="zh-CN" altLang="en-US" sz="1200" dirty="0">
                <a:latin typeface="Times New Roman" panose="02020603050405020304" pitchFamily="18" charset="0"/>
                <a:cs typeface="Times New Roman" panose="02020603050405020304" pitchFamily="18" charset="0"/>
              </a:rPr>
              <a:t> </a:t>
            </a:r>
            <a:r>
              <a:rPr lang="en" altLang="zh-CN" sz="1200" dirty="0" err="1">
                <a:latin typeface="Times New Roman" panose="02020603050405020304" pitchFamily="18" charset="0"/>
                <a:cs typeface="Times New Roman" panose="02020603050405020304" pitchFamily="18" charset="0"/>
              </a:rPr>
              <a:t>Jiankang</a:t>
            </a:r>
            <a:r>
              <a:rPr lang="en" altLang="zh-CN" sz="1200" dirty="0">
                <a:latin typeface="Times New Roman" panose="02020603050405020304" pitchFamily="18" charset="0"/>
                <a:cs typeface="Times New Roman" panose="02020603050405020304" pitchFamily="18" charset="0"/>
              </a:rPr>
              <a:t> Deng, Jia Guo, </a:t>
            </a:r>
            <a:r>
              <a:rPr lang="en" altLang="zh-CN" sz="1200" dirty="0" err="1">
                <a:latin typeface="Times New Roman" panose="02020603050405020304" pitchFamily="18" charset="0"/>
                <a:cs typeface="Times New Roman" panose="02020603050405020304" pitchFamily="18" charset="0"/>
              </a:rPr>
              <a:t>Niannan</a:t>
            </a:r>
            <a:r>
              <a:rPr lang="en" altLang="zh-CN" sz="1200" dirty="0">
                <a:latin typeface="Times New Roman" panose="02020603050405020304" pitchFamily="18" charset="0"/>
                <a:cs typeface="Times New Roman" panose="02020603050405020304" pitchFamily="18" charset="0"/>
              </a:rPr>
              <a:t> </a:t>
            </a:r>
            <a:r>
              <a:rPr lang="en" altLang="zh-CN" sz="1200" dirty="0" err="1">
                <a:latin typeface="Times New Roman" panose="02020603050405020304" pitchFamily="18" charset="0"/>
                <a:cs typeface="Times New Roman" panose="02020603050405020304" pitchFamily="18" charset="0"/>
              </a:rPr>
              <a:t>Xue</a:t>
            </a:r>
            <a:r>
              <a:rPr lang="en" altLang="zh-CN" sz="1200" dirty="0">
                <a:latin typeface="Times New Roman" panose="02020603050405020304" pitchFamily="18" charset="0"/>
                <a:cs typeface="Times New Roman" panose="02020603050405020304" pitchFamily="18" charset="0"/>
              </a:rPr>
              <a:t>, and Stefanos </a:t>
            </a:r>
            <a:r>
              <a:rPr lang="en" altLang="zh-CN" sz="1200" dirty="0" err="1">
                <a:latin typeface="Times New Roman" panose="02020603050405020304" pitchFamily="18" charset="0"/>
                <a:cs typeface="Times New Roman" panose="02020603050405020304" pitchFamily="18" charset="0"/>
              </a:rPr>
              <a:t>Zafeiriou</a:t>
            </a:r>
            <a:r>
              <a:rPr lang="en" altLang="zh-CN" sz="1200" dirty="0">
                <a:latin typeface="Times New Roman" panose="02020603050405020304" pitchFamily="18" charset="0"/>
                <a:cs typeface="Times New Roman" panose="02020603050405020304" pitchFamily="18" charset="0"/>
              </a:rPr>
              <a:t>. </a:t>
            </a:r>
            <a:r>
              <a:rPr lang="en" altLang="zh-CN" sz="1200" dirty="0" err="1">
                <a:latin typeface="Times New Roman" panose="02020603050405020304" pitchFamily="18" charset="0"/>
                <a:cs typeface="Times New Roman" panose="02020603050405020304" pitchFamily="18" charset="0"/>
              </a:rPr>
              <a:t>Arcface</a:t>
            </a:r>
            <a:r>
              <a:rPr lang="en" altLang="zh-CN" sz="1200" dirty="0">
                <a:latin typeface="Times New Roman" panose="02020603050405020304" pitchFamily="18" charset="0"/>
                <a:cs typeface="Times New Roman" panose="02020603050405020304" pitchFamily="18" charset="0"/>
              </a:rPr>
              <a:t>: Additive angular margin loss for deep face recognition, 2019.</a:t>
            </a:r>
            <a:endParaRPr kumimoji="1"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A717135-822D-C987-468E-B69ED8A9C901}"/>
                  </a:ext>
                </a:extLst>
              </p:cNvPr>
              <p:cNvSpPr txBox="1"/>
              <p:nvPr/>
            </p:nvSpPr>
            <p:spPr>
              <a:xfrm>
                <a:off x="111303" y="4916990"/>
                <a:ext cx="11969394" cy="14076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r>
                  <a:rPr lang="en" altLang="zh-CN" dirty="0" err="1">
                    <a:latin typeface="Times New Roman" panose="02020603050405020304" pitchFamily="18" charset="0"/>
                    <a:cs typeface="Times New Roman" panose="02020603050405020304" pitchFamily="18" charset="0"/>
                  </a:rPr>
                  <a:t>osine</a:t>
                </a:r>
                <a:r>
                  <a:rPr lang="en" altLang="zh-CN" dirty="0">
                    <a:latin typeface="Times New Roman" panose="02020603050405020304" pitchFamily="18" charset="0"/>
                    <a:cs typeface="Times New Roman" panose="02020603050405020304" pitchFamily="18" charset="0"/>
                  </a:rPr>
                  <a:t>-based </a:t>
                </a:r>
                <a:r>
                  <a:rPr lang="en" altLang="zh-CN" dirty="0" err="1">
                    <a:latin typeface="Times New Roman" panose="02020603050405020304" pitchFamily="18" charset="0"/>
                    <a:cs typeface="Times New Roman" panose="02020603050405020304" pitchFamily="18" charset="0"/>
                  </a:rPr>
                  <a:t>softmax</a:t>
                </a:r>
                <a:r>
                  <a:rPr lang="en" altLang="zh-CN" dirty="0">
                    <a:latin typeface="Times New Roman" panose="02020603050405020304" pitchFamily="18" charset="0"/>
                    <a:cs typeface="Times New Roman" panose="02020603050405020304" pitchFamily="18" charset="0"/>
                  </a:rPr>
                  <a:t> loss proposed in </a:t>
                </a:r>
                <a:r>
                  <a:rPr lang="en" altLang="zh-CN" dirty="0" err="1">
                    <a:latin typeface="Times New Roman" panose="02020603050405020304" pitchFamily="18" charset="0"/>
                    <a:cs typeface="Times New Roman" panose="02020603050405020304" pitchFamily="18" charset="0"/>
                  </a:rPr>
                  <a:t>ArcFace</a:t>
                </a:r>
                <a:r>
                  <a:rPr lang="en" altLang="zh-CN" dirty="0">
                    <a:latin typeface="Times New Roman" panose="02020603050405020304" pitchFamily="18" charset="0"/>
                    <a:cs typeface="Times New Roman" panose="02020603050405020304" pitchFamily="18" charset="0"/>
                  </a:rPr>
                  <a:t> [21] rather than the vanilla cross-entropy loss</a:t>
                </a:r>
                <a:r>
                  <a:rPr lang="en-US" altLang="zh-CN" dirty="0">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sSub>
                            <m:sSubPr>
                              <m:ctrlPr>
                                <a:rPr kumimoji="1" lang="en-US" altLang="zh-CN" i="1" smtClean="0">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ℒ</m:t>
                              </m:r>
                            </m:e>
                            <m:sub>
                              <m:r>
                                <a:rPr kumimoji="1" lang="en-US" altLang="zh-CN" b="0" i="1" smtClean="0">
                                  <a:latin typeface="Cambria Math" panose="02040503050406030204" pitchFamily="18" charset="0"/>
                                  <a:cs typeface="Times New Roman" panose="02020603050405020304" pitchFamily="18" charset="0"/>
                                </a:rPr>
                                <m:t>𝑖𝑑𝑒𝑛𝑡</m:t>
                              </m:r>
                            </m:sub>
                          </m:sSub>
                          <m:r>
                            <a:rPr kumimoji="1" lang="en-US" altLang="zh-CN" b="0" i="1" smtClean="0">
                              <a:latin typeface="Cambria Math" panose="02040503050406030204" pitchFamily="18" charset="0"/>
                              <a:cs typeface="Times New Roman" panose="02020603050405020304" pitchFamily="18" charset="0"/>
                            </a:rPr>
                            <m:t>=−</m:t>
                          </m:r>
                          <m:func>
                            <m:funcPr>
                              <m:ctrlPr>
                                <a:rPr kumimoji="1" lang="en-US" altLang="zh-CN" b="0" i="1" smtClean="0">
                                  <a:latin typeface="Cambria Math" panose="02040503050406030204" pitchFamily="18" charset="0"/>
                                  <a:cs typeface="Times New Roman" panose="02020603050405020304" pitchFamily="18" charset="0"/>
                                </a:rPr>
                              </m:ctrlPr>
                            </m:funcPr>
                            <m:fName>
                              <m:r>
                                <m:rPr>
                                  <m:sty m:val="p"/>
                                </m:rPr>
                                <a:rPr kumimoji="1" lang="en-US" altLang="zh-CN" b="0" i="0" smtClean="0">
                                  <a:latin typeface="Cambria Math" panose="02040503050406030204" pitchFamily="18" charset="0"/>
                                  <a:cs typeface="Times New Roman" panose="02020603050405020304" pitchFamily="18" charset="0"/>
                                </a:rPr>
                                <m:t>log</m:t>
                              </m:r>
                            </m:fName>
                            <m:e>
                              <m:f>
                                <m:fPr>
                                  <m:ctrlPr>
                                    <a:rPr kumimoji="1" lang="en-US" altLang="zh-CN" b="0" i="1" smtClean="0">
                                      <a:latin typeface="Cambria Math" panose="02040503050406030204" pitchFamily="18" charset="0"/>
                                      <a:cs typeface="Times New Roman" panose="02020603050405020304" pitchFamily="18" charset="0"/>
                                    </a:rPr>
                                  </m:ctrlPr>
                                </m:fPr>
                                <m:num>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i="1">
                                          <a:latin typeface="Cambria Math" panose="02040503050406030204" pitchFamily="18" charset="0"/>
                                          <a:cs typeface="Times New Roman" panose="02020603050405020304" pitchFamily="18" charset="0"/>
                                        </a:rPr>
                                        <m:t>𝑒</m:t>
                                      </m:r>
                                    </m:e>
                                    <m:sup>
                                      <m:r>
                                        <a:rPr kumimoji="1" lang="en-US" altLang="zh-CN" i="1">
                                          <a:latin typeface="Cambria Math" panose="02040503050406030204" pitchFamily="18" charset="0"/>
                                          <a:cs typeface="Times New Roman" panose="02020603050405020304" pitchFamily="18" charset="0"/>
                                        </a:rPr>
                                        <m:t>𝑠</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1" lang="en-US" altLang="zh-CN">
                                              <a:latin typeface="Cambria Math" panose="02040503050406030204" pitchFamily="18" charset="0"/>
                                              <a:ea typeface="Cambria Math" panose="02040503050406030204" pitchFamily="18" charset="0"/>
                                              <a:cs typeface="Times New Roman" panose="02020603050405020304" pitchFamily="18" charset="0"/>
                                            </a:rPr>
                                            <m:t>cos</m:t>
                                          </m:r>
                                        </m:fName>
                                        <m:e>
                                          <m:d>
                                            <m:d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𝜃</m:t>
                                                  </m:r>
                                                </m:e>
                                                <m: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𝑖</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𝑗</m:t>
                                                  </m:r>
                                                </m:sub>
                                              </m:s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+1</m:t>
                                              </m:r>
                                              <m:d>
                                                <m:dPr>
                                                  <m:begChr m:val="{"/>
                                                  <m:endChr m:val="}"/>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𝑗</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𝑖</m:t>
                                                      </m:r>
                                                    </m:sub>
                                                  </m:sSub>
                                                </m:e>
                                              </m:d>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𝑚</m:t>
                                              </m:r>
                                            </m:e>
                                          </m:d>
                                        </m:e>
                                      </m:func>
                                    </m:sup>
                                  </m:sSup>
                                </m:num>
                                <m:den>
                                  <m:nary>
                                    <m:naryPr>
                                      <m:chr m:val="∑"/>
                                      <m:limLoc m:val="subSup"/>
                                      <m:ctrlPr>
                                        <a:rPr kumimoji="1" lang="en-US" altLang="zh-CN" b="0" i="1" smtClean="0">
                                          <a:latin typeface="Cambria Math" panose="02040503050406030204" pitchFamily="18" charset="0"/>
                                          <a:cs typeface="Times New Roman" panose="02020603050405020304" pitchFamily="18" charset="0"/>
                                        </a:rPr>
                                      </m:ctrlPr>
                                    </m:naryPr>
                                    <m:sub>
                                      <m:r>
                                        <m:rPr>
                                          <m:brk m:alnAt="25"/>
                                        </m:rPr>
                                        <a:rPr kumimoji="1" lang="en-US" altLang="zh-CN" b="0" i="1" smtClean="0">
                                          <a:latin typeface="Cambria Math" panose="02040503050406030204" pitchFamily="18" charset="0"/>
                                          <a:cs typeface="Times New Roman" panose="02020603050405020304" pitchFamily="18" charset="0"/>
                                        </a:rPr>
                                        <m:t>𝑗</m:t>
                                      </m:r>
                                      <m:r>
                                        <a:rPr kumimoji="1" lang="en-US" altLang="zh-CN" b="0" i="1" smtClean="0">
                                          <a:latin typeface="Cambria Math" panose="02040503050406030204" pitchFamily="18" charset="0"/>
                                          <a:cs typeface="Times New Roman" panose="02020603050405020304" pitchFamily="18" charset="0"/>
                                        </a:rPr>
                                        <m:t>=1</m:t>
                                      </m:r>
                                    </m:sub>
                                    <m:sup>
                                      <m:r>
                                        <a:rPr kumimoji="1" lang="en-US" altLang="zh-CN" b="0" i="1" smtClean="0">
                                          <a:latin typeface="Cambria Math" panose="02040503050406030204" pitchFamily="18" charset="0"/>
                                          <a:cs typeface="Times New Roman" panose="02020603050405020304" pitchFamily="18" charset="0"/>
                                        </a:rPr>
                                        <m:t>𝑛</m:t>
                                      </m:r>
                                    </m:sup>
                                    <m:e>
                                      <m:sSup>
                                        <m:sSupPr>
                                          <m:ctrlPr>
                                            <a:rPr kumimoji="1" lang="en-US" altLang="zh-CN" b="0" i="1" smtClean="0">
                                              <a:latin typeface="Cambria Math" panose="02040503050406030204" pitchFamily="18" charset="0"/>
                                              <a:cs typeface="Times New Roman" panose="02020603050405020304" pitchFamily="18" charset="0"/>
                                            </a:rPr>
                                          </m:ctrlPr>
                                        </m:sSupPr>
                                        <m:e>
                                          <m:r>
                                            <a:rPr kumimoji="1" lang="en-US" altLang="zh-CN" b="0" i="1" smtClean="0">
                                              <a:latin typeface="Cambria Math" panose="02040503050406030204" pitchFamily="18" charset="0"/>
                                              <a:cs typeface="Times New Roman" panose="02020603050405020304" pitchFamily="18" charset="0"/>
                                            </a:rPr>
                                            <m:t>𝑒</m:t>
                                          </m:r>
                                        </m:e>
                                        <m:sup>
                                          <m:r>
                                            <a:rPr kumimoji="1" lang="en-US" altLang="zh-CN" b="0" i="1" smtClean="0">
                                              <a:latin typeface="Cambria Math" panose="02040503050406030204" pitchFamily="18" charset="0"/>
                                              <a:cs typeface="Times New Roman" panose="02020603050405020304" pitchFamily="18" charset="0"/>
                                            </a:rPr>
                                            <m:t>𝑠</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cs typeface="Times New Roman" panose="02020603050405020304" pitchFamily="18" charset="0"/>
                                                </a:rPr>
                                                <m:t>cos</m:t>
                                              </m:r>
                                            </m:fName>
                                            <m:e>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d>
                                                    <m:dPr>
                                                      <m:begChr m:val="{"/>
                                                      <m:endChr m:val="}"/>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𝑚</m:t>
                                                  </m:r>
                                                </m:e>
                                              </m:d>
                                            </m:e>
                                          </m:func>
                                        </m:sup>
                                      </m:sSup>
                                    </m:e>
                                  </m:nary>
                                </m:den>
                              </m:f>
                            </m:e>
                          </m:func>
                          <m:r>
                            <a:rPr kumimoji="1" lang="en-US" altLang="zh-CN" b="0" i="1" smtClean="0">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1</m:t>
                              </m:r>
                            </m:e>
                          </m:d>
                        </m:e>
                      </m:eqArr>
                    </m:oMath>
                  </m:oMathPara>
                </a14:m>
                <a:endParaRPr kumimoji="1" lang="en-US" altLang="zh-CN" b="0"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BA717135-822D-C987-468E-B69ED8A9C901}"/>
                  </a:ext>
                </a:extLst>
              </p:cNvPr>
              <p:cNvSpPr txBox="1">
                <a:spLocks noRot="1" noChangeAspect="1" noMove="1" noResize="1" noEditPoints="1" noAdjustHandles="1" noChangeArrowheads="1" noChangeShapeType="1" noTextEdit="1"/>
              </p:cNvSpPr>
              <p:nvPr/>
            </p:nvSpPr>
            <p:spPr>
              <a:xfrm>
                <a:off x="111303" y="4916990"/>
                <a:ext cx="11969394" cy="1407629"/>
              </a:xfrm>
              <a:prstGeom prst="rect">
                <a:avLst/>
              </a:prstGeom>
              <a:blipFill>
                <a:blip r:embed="rId3"/>
                <a:stretch>
                  <a:fillRect l="-424" t="-2679" b="-2142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80334AA8-0CAF-D32E-BF0F-3595CB2DBA72}"/>
              </a:ext>
            </a:extLst>
          </p:cNvPr>
          <p:cNvPicPr>
            <a:picLocks noChangeAspect="1"/>
          </p:cNvPicPr>
          <p:nvPr/>
        </p:nvPicPr>
        <p:blipFill>
          <a:blip r:embed="rId4"/>
          <a:stretch>
            <a:fillRect/>
          </a:stretch>
        </p:blipFill>
        <p:spPr>
          <a:xfrm>
            <a:off x="0" y="1514297"/>
            <a:ext cx="12192000" cy="3053762"/>
          </a:xfrm>
          <a:prstGeom prst="rect">
            <a:avLst/>
          </a:prstGeom>
        </p:spPr>
      </p:pic>
    </p:spTree>
    <p:extLst>
      <p:ext uri="{BB962C8B-B14F-4D97-AF65-F5344CB8AC3E}">
        <p14:creationId xmlns:p14="http://schemas.microsoft.com/office/powerpoint/2010/main" val="414726244"/>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4944430" cy="769441"/>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 Identity Consistency Transformer</a:t>
            </a:r>
          </a:p>
          <a:p>
            <a:r>
              <a:rPr kumimoji="1" lang="zh-CN" altLang="en-US" sz="2000" b="1" dirty="0">
                <a:solidFill>
                  <a:srgbClr val="2958A0"/>
                </a:solidFill>
                <a:latin typeface="Times New Roman" panose="02020603050405020304" pitchFamily="18" charset="0"/>
                <a:cs typeface="Times New Roman" panose="02020603050405020304" pitchFamily="18" charset="0"/>
              </a:rPr>
              <a:t>    </a:t>
            </a:r>
            <a:r>
              <a:rPr kumimoji="1" lang="en" altLang="zh-CN" sz="2000" b="1" dirty="0">
                <a:solidFill>
                  <a:srgbClr val="2958A0"/>
                </a:solidFill>
                <a:latin typeface="Times New Roman" panose="02020603050405020304" pitchFamily="18" charset="0"/>
                <a:cs typeface="Times New Roman" panose="02020603050405020304" pitchFamily="18" charset="0"/>
              </a:rPr>
              <a:t>3.1. Identity Extraction Model</a:t>
            </a:r>
            <a:endParaRPr kumimoji="1" lang="zh-CN" altLang="en-US" sz="2000" b="1" dirty="0">
              <a:solidFill>
                <a:srgbClr val="2958A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B41A078-39EB-D692-B790-78A67884CB57}"/>
              </a:ext>
            </a:extLst>
          </p:cNvPr>
          <p:cNvPicPr>
            <a:picLocks noChangeAspect="1"/>
          </p:cNvPicPr>
          <p:nvPr/>
        </p:nvPicPr>
        <p:blipFill>
          <a:blip r:embed="rId3"/>
          <a:stretch>
            <a:fillRect/>
          </a:stretch>
        </p:blipFill>
        <p:spPr>
          <a:xfrm>
            <a:off x="720217" y="1165367"/>
            <a:ext cx="10751566" cy="3684035"/>
          </a:xfrm>
          <a:prstGeom prst="rect">
            <a:avLst/>
          </a:prstGeom>
        </p:spPr>
      </p:pic>
      <p:sp>
        <p:nvSpPr>
          <p:cNvPr id="5" name="圆角矩形 4">
            <a:extLst>
              <a:ext uri="{FF2B5EF4-FFF2-40B4-BE49-F238E27FC236}">
                <a16:creationId xmlns:a16="http://schemas.microsoft.com/office/drawing/2014/main" id="{E4961708-9171-0BBA-76C4-FF74B02C8E94}"/>
              </a:ext>
            </a:extLst>
          </p:cNvPr>
          <p:cNvSpPr/>
          <p:nvPr/>
        </p:nvSpPr>
        <p:spPr>
          <a:xfrm>
            <a:off x="8586797" y="2506894"/>
            <a:ext cx="3067875" cy="1099335"/>
          </a:xfrm>
          <a:prstGeom prst="roundRect">
            <a:avLst>
              <a:gd name="adj" fmla="val 2397"/>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A717135-822D-C987-468E-B69ED8A9C901}"/>
                  </a:ext>
                </a:extLst>
              </p:cNvPr>
              <p:cNvSpPr txBox="1"/>
              <p:nvPr/>
            </p:nvSpPr>
            <p:spPr>
              <a:xfrm>
                <a:off x="111303" y="4916990"/>
                <a:ext cx="11969394" cy="1981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sSub>
                            <m:sSubPr>
                              <m:ctrlPr>
                                <a:rPr kumimoji="1" lang="en-US" altLang="zh-CN" i="1" smtClean="0">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ℒ</m:t>
                              </m:r>
                            </m:e>
                            <m:sub>
                              <m:r>
                                <a:rPr kumimoji="1" lang="en-US" altLang="zh-CN" b="0" i="1" smtClean="0">
                                  <a:latin typeface="Cambria Math" panose="02040503050406030204" pitchFamily="18" charset="0"/>
                                  <a:cs typeface="Times New Roman" panose="02020603050405020304" pitchFamily="18" charset="0"/>
                                </a:rPr>
                                <m:t>𝑖𝑑𝑒𝑛𝑡</m:t>
                              </m:r>
                            </m:sub>
                          </m:sSub>
                          <m:r>
                            <a:rPr kumimoji="1" lang="en-US" altLang="zh-CN" b="0" i="1" smtClean="0">
                              <a:latin typeface="Cambria Math" panose="02040503050406030204" pitchFamily="18" charset="0"/>
                              <a:cs typeface="Times New Roman" panose="02020603050405020304" pitchFamily="18" charset="0"/>
                            </a:rPr>
                            <m:t>=−</m:t>
                          </m:r>
                          <m:func>
                            <m:funcPr>
                              <m:ctrlPr>
                                <a:rPr kumimoji="1" lang="en-US" altLang="zh-CN" b="0" i="1" smtClean="0">
                                  <a:latin typeface="Cambria Math" panose="02040503050406030204" pitchFamily="18" charset="0"/>
                                  <a:cs typeface="Times New Roman" panose="02020603050405020304" pitchFamily="18" charset="0"/>
                                </a:rPr>
                              </m:ctrlPr>
                            </m:funcPr>
                            <m:fName>
                              <m:r>
                                <m:rPr>
                                  <m:sty m:val="p"/>
                                </m:rPr>
                                <a:rPr kumimoji="1" lang="en-US" altLang="zh-CN" b="0" i="0" smtClean="0">
                                  <a:latin typeface="Cambria Math" panose="02040503050406030204" pitchFamily="18" charset="0"/>
                                  <a:cs typeface="Times New Roman" panose="02020603050405020304" pitchFamily="18" charset="0"/>
                                </a:rPr>
                                <m:t>log</m:t>
                              </m:r>
                            </m:fName>
                            <m:e>
                              <m:f>
                                <m:fPr>
                                  <m:ctrlPr>
                                    <a:rPr kumimoji="1" lang="en-US" altLang="zh-CN" b="0" i="1" smtClean="0">
                                      <a:latin typeface="Cambria Math" panose="02040503050406030204" pitchFamily="18" charset="0"/>
                                      <a:cs typeface="Times New Roman" panose="02020603050405020304" pitchFamily="18" charset="0"/>
                                    </a:rPr>
                                  </m:ctrlPr>
                                </m:fPr>
                                <m:num>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i="1">
                                          <a:latin typeface="Cambria Math" panose="02040503050406030204" pitchFamily="18" charset="0"/>
                                          <a:cs typeface="Times New Roman" panose="02020603050405020304" pitchFamily="18" charset="0"/>
                                        </a:rPr>
                                        <m:t>𝑒</m:t>
                                      </m:r>
                                    </m:e>
                                    <m:sup>
                                      <m:r>
                                        <a:rPr kumimoji="1" lang="en-US" altLang="zh-CN" i="1">
                                          <a:latin typeface="Cambria Math" panose="02040503050406030204" pitchFamily="18" charset="0"/>
                                          <a:cs typeface="Times New Roman" panose="02020603050405020304" pitchFamily="18" charset="0"/>
                                        </a:rPr>
                                        <m:t>𝑠</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1" lang="en-US" altLang="zh-CN">
                                              <a:latin typeface="Cambria Math" panose="02040503050406030204" pitchFamily="18" charset="0"/>
                                              <a:ea typeface="Cambria Math" panose="02040503050406030204" pitchFamily="18" charset="0"/>
                                              <a:cs typeface="Times New Roman" panose="02020603050405020304" pitchFamily="18" charset="0"/>
                                            </a:rPr>
                                            <m:t>cos</m:t>
                                          </m:r>
                                        </m:fName>
                                        <m:e>
                                          <m:d>
                                            <m:d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𝜃</m:t>
                                                  </m:r>
                                                </m:e>
                                                <m: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𝑖</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𝑗</m:t>
                                                  </m:r>
                                                </m:sub>
                                              </m:s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+1</m:t>
                                              </m:r>
                                              <m:d>
                                                <m:dPr>
                                                  <m:begChr m:val="{"/>
                                                  <m:endChr m:val="}"/>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𝑗</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𝑖</m:t>
                                                      </m:r>
                                                    </m:sub>
                                                  </m:sSub>
                                                </m:e>
                                              </m:d>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𝑚</m:t>
                                              </m:r>
                                            </m:e>
                                          </m:d>
                                        </m:e>
                                      </m:func>
                                    </m:sup>
                                  </m:sSup>
                                </m:num>
                                <m:den>
                                  <m:nary>
                                    <m:naryPr>
                                      <m:chr m:val="∑"/>
                                      <m:limLoc m:val="subSup"/>
                                      <m:ctrlPr>
                                        <a:rPr kumimoji="1" lang="en-US" altLang="zh-CN" b="0" i="1" smtClean="0">
                                          <a:latin typeface="Cambria Math" panose="02040503050406030204" pitchFamily="18" charset="0"/>
                                          <a:cs typeface="Times New Roman" panose="02020603050405020304" pitchFamily="18" charset="0"/>
                                        </a:rPr>
                                      </m:ctrlPr>
                                    </m:naryPr>
                                    <m:sub>
                                      <m:r>
                                        <m:rPr>
                                          <m:brk m:alnAt="25"/>
                                        </m:rPr>
                                        <a:rPr kumimoji="1" lang="en-US" altLang="zh-CN" b="0" i="1" smtClean="0">
                                          <a:latin typeface="Cambria Math" panose="02040503050406030204" pitchFamily="18" charset="0"/>
                                          <a:cs typeface="Times New Roman" panose="02020603050405020304" pitchFamily="18" charset="0"/>
                                        </a:rPr>
                                        <m:t>𝑗</m:t>
                                      </m:r>
                                      <m:r>
                                        <a:rPr kumimoji="1" lang="en-US" altLang="zh-CN" b="0" i="1" smtClean="0">
                                          <a:latin typeface="Cambria Math" panose="02040503050406030204" pitchFamily="18" charset="0"/>
                                          <a:cs typeface="Times New Roman" panose="02020603050405020304" pitchFamily="18" charset="0"/>
                                        </a:rPr>
                                        <m:t>=1</m:t>
                                      </m:r>
                                    </m:sub>
                                    <m:sup>
                                      <m:r>
                                        <a:rPr kumimoji="1" lang="en-US" altLang="zh-CN" b="0" i="1" smtClean="0">
                                          <a:latin typeface="Cambria Math" panose="02040503050406030204" pitchFamily="18" charset="0"/>
                                          <a:cs typeface="Times New Roman" panose="02020603050405020304" pitchFamily="18" charset="0"/>
                                        </a:rPr>
                                        <m:t>𝑛</m:t>
                                      </m:r>
                                    </m:sup>
                                    <m:e>
                                      <m:sSup>
                                        <m:sSupPr>
                                          <m:ctrlPr>
                                            <a:rPr kumimoji="1" lang="en-US" altLang="zh-CN" b="0" i="1" smtClean="0">
                                              <a:latin typeface="Cambria Math" panose="02040503050406030204" pitchFamily="18" charset="0"/>
                                              <a:cs typeface="Times New Roman" panose="02020603050405020304" pitchFamily="18" charset="0"/>
                                            </a:rPr>
                                          </m:ctrlPr>
                                        </m:sSupPr>
                                        <m:e>
                                          <m:r>
                                            <a:rPr kumimoji="1" lang="en-US" altLang="zh-CN" b="0" i="1" smtClean="0">
                                              <a:latin typeface="Cambria Math" panose="02040503050406030204" pitchFamily="18" charset="0"/>
                                              <a:cs typeface="Times New Roman" panose="02020603050405020304" pitchFamily="18" charset="0"/>
                                            </a:rPr>
                                            <m:t>𝑒</m:t>
                                          </m:r>
                                        </m:e>
                                        <m:sup>
                                          <m:r>
                                            <a:rPr kumimoji="1" lang="en-US" altLang="zh-CN" b="0" i="1" smtClean="0">
                                              <a:latin typeface="Cambria Math" panose="02040503050406030204" pitchFamily="18" charset="0"/>
                                              <a:cs typeface="Times New Roman" panose="02020603050405020304" pitchFamily="18" charset="0"/>
                                            </a:rPr>
                                            <m:t>𝑠</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cs typeface="Times New Roman" panose="02020603050405020304" pitchFamily="18" charset="0"/>
                                                </a:rPr>
                                                <m:t>cos</m:t>
                                              </m:r>
                                            </m:fName>
                                            <m:e>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d>
                                                    <m:dPr>
                                                      <m:begChr m:val="{"/>
                                                      <m:endChr m:val="}"/>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𝑗</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𝑚</m:t>
                                                  </m:r>
                                                </m:e>
                                              </m:d>
                                            </m:e>
                                          </m:func>
                                        </m:sup>
                                      </m:sSup>
                                    </m:e>
                                  </m:nary>
                                </m:den>
                              </m:f>
                            </m:e>
                          </m:func>
                          <m:r>
                            <a:rPr kumimoji="1" lang="en-US" altLang="zh-CN" b="0" i="1" smtClean="0">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1</m:t>
                              </m:r>
                            </m:e>
                          </m:d>
                        </m:e>
                      </m:eqArr>
                    </m:oMath>
                  </m:oMathPara>
                </a14:m>
                <a:endParaRPr kumimoji="1" lang="en-US" altLang="zh-CN"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𝑐𝑜𝑛𝑠𝑖𝑠𝑡</m:t>
                              </m:r>
                            </m:sub>
                          </m:sSub>
                          <m:r>
                            <a:rPr kumimoji="1" lang="en-US" altLang="zh-CN" i="1">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1{</m:t>
                          </m:r>
                          <m:sSubSup>
                            <m:sSubSupPr>
                              <m:ctrlPr>
                                <a:rPr kumimoji="1" lang="en-US" altLang="zh-CN" b="0" i="1" smtClean="0">
                                  <a:latin typeface="Cambria Math" panose="02040503050406030204" pitchFamily="18" charset="0"/>
                                  <a:cs typeface="Times New Roman" panose="02020603050405020304" pitchFamily="18" charset="0"/>
                                </a:rPr>
                              </m:ctrlPr>
                            </m:sSubSupPr>
                            <m:e>
                              <m:r>
                                <a:rPr kumimoji="1" lang="en-US" altLang="zh-CN" b="0" i="1" smtClean="0">
                                  <a:latin typeface="Cambria Math" panose="02040503050406030204" pitchFamily="18" charset="0"/>
                                  <a:cs typeface="Times New Roman" panose="02020603050405020304" pitchFamily="18" charset="0"/>
                                </a:rPr>
                                <m:t>𝑝</m:t>
                              </m:r>
                            </m:e>
                            <m:sub>
                              <m:r>
                                <a:rPr kumimoji="1" lang="en-US" altLang="zh-CN" b="0" i="1" smtClean="0">
                                  <a:latin typeface="Cambria Math" panose="02040503050406030204" pitchFamily="18" charset="0"/>
                                  <a:cs typeface="Times New Roman" panose="02020603050405020304" pitchFamily="18" charset="0"/>
                                </a:rPr>
                                <m:t>𝑖𝑗</m:t>
                              </m:r>
                            </m:sub>
                            <m:sup>
                              <m:r>
                                <a:rPr kumimoji="1" lang="en-US" altLang="zh-CN" b="0" i="1" smtClean="0">
                                  <a:latin typeface="Cambria Math" panose="02040503050406030204" pitchFamily="18" charset="0"/>
                                  <a:cs typeface="Times New Roman" panose="02020603050405020304" pitchFamily="18" charset="0"/>
                                </a:rPr>
                                <m:t>𝑖𝑛</m:t>
                              </m:r>
                            </m:sup>
                          </m:sSubSup>
                          <m:r>
                            <a:rPr kumimoji="1" lang="en-US" altLang="zh-CN" b="0" i="1" smtClean="0">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i="1">
                                  <a:latin typeface="Cambria Math" panose="02040503050406030204" pitchFamily="18" charset="0"/>
                                  <a:cs typeface="Times New Roman" panose="02020603050405020304" pitchFamily="18" charset="0"/>
                                </a:rPr>
                                <m:t>𝑝</m:t>
                              </m:r>
                            </m:e>
                            <m:sub>
                              <m:r>
                                <a:rPr kumimoji="1" lang="en-US" altLang="zh-CN" i="1">
                                  <a:latin typeface="Cambria Math" panose="02040503050406030204" pitchFamily="18" charset="0"/>
                                  <a:cs typeface="Times New Roman" panose="02020603050405020304" pitchFamily="18" charset="0"/>
                                </a:rPr>
                                <m:t>𝑗</m:t>
                              </m:r>
                              <m:r>
                                <a:rPr kumimoji="1" lang="en-US" altLang="zh-CN" b="0" i="1" smtClean="0">
                                  <a:latin typeface="Cambria Math" panose="02040503050406030204" pitchFamily="18" charset="0"/>
                                  <a:cs typeface="Times New Roman" panose="02020603050405020304" pitchFamily="18" charset="0"/>
                                </a:rPr>
                                <m:t>𝑖</m:t>
                              </m:r>
                            </m:sub>
                            <m:sup>
                              <m:r>
                                <a:rPr kumimoji="1" lang="en-US" altLang="zh-CN" b="0" i="1" smtClean="0">
                                  <a:latin typeface="Cambria Math" panose="02040503050406030204" pitchFamily="18" charset="0"/>
                                  <a:cs typeface="Times New Roman" panose="02020603050405020304" pitchFamily="18" charset="0"/>
                                </a:rPr>
                                <m:t>𝑜𝑢𝑡</m:t>
                              </m:r>
                            </m:sup>
                          </m:sSubSup>
                          <m:r>
                            <a:rPr kumimoji="1" lang="en-US" altLang="zh-CN" b="0" i="1" smtClean="0">
                              <a:latin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cs typeface="Times New Roman" panose="02020603050405020304" pitchFamily="18" charset="0"/>
                                </a:rPr>
                                <m:t>𝑦</m:t>
                              </m:r>
                            </m:e>
                            <m:sub>
                              <m:r>
                                <a:rPr kumimoji="1" lang="en-US" altLang="zh-CN" b="0" i="1" smtClean="0">
                                  <a:latin typeface="Cambria Math" panose="02040503050406030204" pitchFamily="18" charset="0"/>
                                  <a:cs typeface="Times New Roman" panose="02020603050405020304" pitchFamily="18" charset="0"/>
                                </a:rPr>
                                <m:t>𝑖</m:t>
                              </m:r>
                            </m:sub>
                          </m:sSub>
                          <m:r>
                            <a:rPr kumimoji="1" lang="en-US" altLang="zh-CN" b="0" i="1" smtClean="0">
                              <a:latin typeface="Cambria Math" panose="02040503050406030204" pitchFamily="18" charset="0"/>
                              <a:cs typeface="Times New Roman" panose="02020603050405020304" pitchFamily="18" charset="0"/>
                            </a:rPr>
                            <m:t>}</m:t>
                          </m:r>
                          <m:sSubSup>
                            <m:sSubSupPr>
                              <m:ctrlPr>
                                <a:rPr kumimoji="1" lang="en-US" altLang="zh-CN" b="0" i="1" smtClean="0">
                                  <a:latin typeface="Cambria Math" panose="02040503050406030204" pitchFamily="18" charset="0"/>
                                  <a:cs typeface="Times New Roman" panose="02020603050405020304" pitchFamily="18" charset="0"/>
                                </a:rPr>
                              </m:ctrlPr>
                            </m:sSubSupPr>
                            <m:e>
                              <m:d>
                                <m:dPr>
                                  <m:begChr m:val="‖"/>
                                  <m:endChr m:val="‖"/>
                                  <m:ctrlPr>
                                    <a:rPr kumimoji="1" lang="en-US" altLang="zh-CN" b="0" i="1" smtClean="0">
                                      <a:latin typeface="Cambria Math" panose="02040503050406030204" pitchFamily="18" charset="0"/>
                                      <a:cs typeface="Times New Roman" panose="02020603050405020304" pitchFamily="18" charset="0"/>
                                    </a:rPr>
                                  </m:ctrlPr>
                                </m:dPr>
                                <m:e>
                                  <m:sSubSup>
                                    <m:sSubSupPr>
                                      <m:ctrlPr>
                                        <a:rPr kumimoji="1" lang="en-US" altLang="zh-CN" b="0" i="1" smtClean="0">
                                          <a:latin typeface="Cambria Math" panose="02040503050406030204" pitchFamily="18" charset="0"/>
                                          <a:cs typeface="Times New Roman" panose="02020603050405020304" pitchFamily="18" charset="0"/>
                                        </a:rPr>
                                      </m:ctrlPr>
                                    </m:sSubSupPr>
                                    <m:e>
                                      <m:r>
                                        <a:rPr kumimoji="1" lang="en-US" altLang="zh-CN" b="1" i="0" smtClean="0">
                                          <a:latin typeface="Cambria Math" panose="02040503050406030204" pitchFamily="18" charset="0"/>
                                          <a:cs typeface="Times New Roman" panose="02020603050405020304" pitchFamily="18" charset="0"/>
                                        </a:rPr>
                                        <m:t>𝐟</m:t>
                                      </m:r>
                                    </m:e>
                                    <m:sub>
                                      <m:r>
                                        <a:rPr kumimoji="1" lang="en-US" altLang="zh-CN" b="0" i="1" smtClean="0">
                                          <a:latin typeface="Cambria Math" panose="02040503050406030204" pitchFamily="18" charset="0"/>
                                          <a:cs typeface="Times New Roman" panose="02020603050405020304" pitchFamily="18" charset="0"/>
                                        </a:rPr>
                                        <m:t>𝑖𝑗</m:t>
                                      </m:r>
                                    </m:sub>
                                    <m:sup>
                                      <m:r>
                                        <a:rPr kumimoji="1" lang="en-US" altLang="zh-CN" b="0" i="1" smtClean="0">
                                          <a:latin typeface="Cambria Math" panose="02040503050406030204" pitchFamily="18" charset="0"/>
                                          <a:cs typeface="Times New Roman" panose="02020603050405020304" pitchFamily="18" charset="0"/>
                                        </a:rPr>
                                        <m:t>𝑖𝑛</m:t>
                                      </m:r>
                                    </m:sup>
                                  </m:sSubSup>
                                  <m:r>
                                    <a:rPr kumimoji="1" lang="en-US" altLang="zh-CN" b="0" i="1" smtClean="0">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i="0">
                                          <a:latin typeface="Cambria Math" panose="02040503050406030204" pitchFamily="18" charset="0"/>
                                          <a:cs typeface="Times New Roman" panose="02020603050405020304" pitchFamily="18" charset="0"/>
                                        </a:rPr>
                                        <m:t>𝐟</m:t>
                                      </m:r>
                                    </m:e>
                                    <m:sub>
                                      <m:r>
                                        <a:rPr kumimoji="1" lang="en-US" altLang="zh-CN" i="1">
                                          <a:latin typeface="Cambria Math" panose="02040503050406030204" pitchFamily="18" charset="0"/>
                                          <a:cs typeface="Times New Roman" panose="02020603050405020304" pitchFamily="18" charset="0"/>
                                        </a:rPr>
                                        <m:t>𝑗</m:t>
                                      </m:r>
                                      <m:r>
                                        <a:rPr kumimoji="1" lang="en-US" altLang="zh-CN" b="0" i="1" smtClean="0">
                                          <a:latin typeface="Cambria Math" panose="02040503050406030204" pitchFamily="18" charset="0"/>
                                          <a:cs typeface="Times New Roman" panose="02020603050405020304" pitchFamily="18" charset="0"/>
                                        </a:rPr>
                                        <m:t>𝑖</m:t>
                                      </m:r>
                                    </m:sub>
                                    <m:sup>
                                      <m:r>
                                        <a:rPr kumimoji="1" lang="en-US" altLang="zh-CN" b="0" i="1" smtClean="0">
                                          <a:latin typeface="Cambria Math" panose="02040503050406030204" pitchFamily="18" charset="0"/>
                                          <a:cs typeface="Times New Roman" panose="02020603050405020304" pitchFamily="18" charset="0"/>
                                        </a:rPr>
                                        <m:t>𝑜𝑢𝑡</m:t>
                                      </m:r>
                                    </m:sup>
                                  </m:sSubSup>
                                </m:e>
                              </m:d>
                            </m:e>
                            <m:sub>
                              <m:r>
                                <a:rPr kumimoji="1" lang="en-US" altLang="zh-CN" b="0" i="1" smtClean="0">
                                  <a:latin typeface="Cambria Math" panose="02040503050406030204" pitchFamily="18" charset="0"/>
                                  <a:cs typeface="Times New Roman" panose="02020603050405020304" pitchFamily="18" charset="0"/>
                                </a:rPr>
                                <m:t>2</m:t>
                              </m:r>
                            </m:sub>
                            <m:sup>
                              <m:r>
                                <a:rPr kumimoji="1" lang="en-US" altLang="zh-CN" b="0" i="1" smtClean="0">
                                  <a:latin typeface="Cambria Math" panose="02040503050406030204" pitchFamily="18" charset="0"/>
                                  <a:cs typeface="Times New Roman" panose="02020603050405020304" pitchFamily="18" charset="0"/>
                                </a:rPr>
                                <m:t>2</m:t>
                              </m:r>
                            </m:sup>
                          </m:sSubSup>
                          <m:r>
                            <a:rPr kumimoji="1" lang="en-US" altLang="zh-CN" i="1">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2</m:t>
                              </m:r>
                            </m:e>
                          </m:d>
                        </m:e>
                      </m:eqArr>
                    </m:oMath>
                  </m:oMathPara>
                </a14:m>
                <a:endParaRPr kumimoji="1" lang="en-US" altLang="zh-CN"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r>
                            <m:rPr>
                              <m:brk/>
                            </m:rPr>
                            <a:rPr kumimoji="1" lang="zh-CN" altLang="en-US" b="0" i="1" smtClean="0">
                              <a:latin typeface="Cambria Math" panose="02040503050406030204" pitchFamily="18" charset="0"/>
                              <a:cs typeface="Times New Roman" panose="02020603050405020304" pitchFamily="18" charset="0"/>
                            </a:rPr>
                            <m:t> </m:t>
                          </m:r>
                          <m:r>
                            <a:rPr kumimoji="1" lang="zh-CN" altLang="en-US" b="0" i="1" smtClean="0">
                              <a:latin typeface="Cambria Math" panose="02040503050406030204" pitchFamily="18" charset="0"/>
                              <a:cs typeface="Times New Roman" panose="02020603050405020304" pitchFamily="18" charset="0"/>
                            </a:rPr>
                            <m:t>                </m:t>
                          </m:r>
                          <m:r>
                            <m:rPr>
                              <m:brk/>
                            </m:rPr>
                            <a:rPr kumimoji="1" lang="en-US" altLang="zh-CN" b="0" i="1" smtClean="0">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1</m:t>
                          </m:r>
                          <m:d>
                            <m:dPr>
                              <m:begChr m:val="{"/>
                              <m:endChr m:val="}"/>
                              <m:ctrlPr>
                                <a:rPr kumimoji="1" lang="en-US" altLang="zh-CN" i="1">
                                  <a:latin typeface="Cambria Math" panose="02040503050406030204" pitchFamily="18" charset="0"/>
                                  <a:cs typeface="Times New Roman" panose="02020603050405020304" pitchFamily="18" charset="0"/>
                                </a:rPr>
                              </m:ctrlPr>
                            </m:dPr>
                            <m:e>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i="1">
                                      <a:latin typeface="Cambria Math" panose="02040503050406030204" pitchFamily="18" charset="0"/>
                                      <a:cs typeface="Times New Roman" panose="02020603050405020304" pitchFamily="18" charset="0"/>
                                    </a:rPr>
                                    <m:t>𝑝</m:t>
                                  </m:r>
                                </m:e>
                                <m:sub>
                                  <m:r>
                                    <a:rPr kumimoji="1" lang="en-US" altLang="zh-CN" i="1">
                                      <a:latin typeface="Cambria Math" panose="02040503050406030204" pitchFamily="18" charset="0"/>
                                      <a:cs typeface="Times New Roman" panose="02020603050405020304" pitchFamily="18" charset="0"/>
                                    </a:rPr>
                                    <m:t>𝑖𝑗</m:t>
                                  </m:r>
                                </m:sub>
                                <m:sup>
                                  <m:r>
                                    <a:rPr kumimoji="1" lang="en-US" altLang="zh-CN" b="0" i="1" smtClean="0">
                                      <a:latin typeface="Cambria Math" panose="02040503050406030204" pitchFamily="18" charset="0"/>
                                      <a:cs typeface="Times New Roman" panose="02020603050405020304" pitchFamily="18" charset="0"/>
                                    </a:rPr>
                                    <m:t>𝑜𝑢𝑡</m:t>
                                  </m:r>
                                </m:sup>
                              </m:sSubSup>
                              <m:r>
                                <a:rPr kumimoji="1" lang="en-US" altLang="zh-CN" i="1">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i="1">
                                      <a:latin typeface="Cambria Math" panose="02040503050406030204" pitchFamily="18" charset="0"/>
                                      <a:cs typeface="Times New Roman" panose="02020603050405020304" pitchFamily="18" charset="0"/>
                                    </a:rPr>
                                    <m:t>𝑝</m:t>
                                  </m:r>
                                </m:e>
                                <m:sub>
                                  <m:r>
                                    <a:rPr kumimoji="1" lang="en-US" altLang="zh-CN" i="1">
                                      <a:latin typeface="Cambria Math" panose="02040503050406030204" pitchFamily="18" charset="0"/>
                                      <a:cs typeface="Times New Roman" panose="02020603050405020304" pitchFamily="18" charset="0"/>
                                    </a:rPr>
                                    <m:t>𝑗𝑖</m:t>
                                  </m:r>
                                </m:sub>
                                <m:sup>
                                  <m:r>
                                    <a:rPr kumimoji="1" lang="en-US" altLang="zh-CN" b="0" i="1" smtClean="0">
                                      <a:latin typeface="Cambria Math" panose="02040503050406030204" pitchFamily="18" charset="0"/>
                                      <a:cs typeface="Times New Roman" panose="02020603050405020304" pitchFamily="18" charset="0"/>
                                    </a:rPr>
                                    <m:t>𝑖𝑛</m:t>
                                  </m:r>
                                </m:sup>
                              </m:sSubSup>
                              <m:r>
                                <a:rPr kumimoji="1" lang="en-US" altLang="zh-CN" i="1">
                                  <a:latin typeface="Cambria Math" panose="02040503050406030204" pitchFamily="18" charset="0"/>
                                  <a:cs typeface="Times New Roman" panose="02020603050405020304" pitchFamily="18" charset="0"/>
                                </a:rPr>
                                <m:t>=</m:t>
                              </m:r>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𝑦</m:t>
                                  </m:r>
                                </m:e>
                                <m:sub>
                                  <m:r>
                                    <a:rPr kumimoji="1" lang="en-US" altLang="zh-CN" b="0" i="1" smtClean="0">
                                      <a:latin typeface="Cambria Math" panose="02040503050406030204" pitchFamily="18" charset="0"/>
                                      <a:cs typeface="Times New Roman" panose="02020603050405020304" pitchFamily="18" charset="0"/>
                                    </a:rPr>
                                    <m:t>𝑗</m:t>
                                  </m:r>
                                </m:sub>
                              </m:sSub>
                            </m:e>
                          </m:d>
                          <m:sSubSup>
                            <m:sSubSupPr>
                              <m:ctrlPr>
                                <a:rPr kumimoji="1" lang="en-US" altLang="zh-CN" i="1">
                                  <a:latin typeface="Cambria Math" panose="02040503050406030204" pitchFamily="18" charset="0"/>
                                  <a:cs typeface="Times New Roman" panose="02020603050405020304" pitchFamily="18" charset="0"/>
                                </a:rPr>
                              </m:ctrlPr>
                            </m:sSubSupPr>
                            <m:e>
                              <m:d>
                                <m:dPr>
                                  <m:begChr m:val="‖"/>
                                  <m:endChr m:val="‖"/>
                                  <m:ctrlPr>
                                    <a:rPr kumimoji="1" lang="en-US" altLang="zh-CN" i="1">
                                      <a:latin typeface="Cambria Math" panose="02040503050406030204" pitchFamily="18" charset="0"/>
                                      <a:cs typeface="Times New Roman" panose="02020603050405020304" pitchFamily="18" charset="0"/>
                                    </a:rPr>
                                  </m:ctrlPr>
                                </m:dPr>
                                <m:e>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i="0">
                                          <a:latin typeface="Cambria Math" panose="02040503050406030204" pitchFamily="18" charset="0"/>
                                          <a:cs typeface="Times New Roman" panose="02020603050405020304" pitchFamily="18" charset="0"/>
                                        </a:rPr>
                                        <m:t>𝐟</m:t>
                                      </m:r>
                                    </m:e>
                                    <m:sub>
                                      <m:r>
                                        <a:rPr kumimoji="1" lang="en-US" altLang="zh-CN" i="1">
                                          <a:latin typeface="Cambria Math" panose="02040503050406030204" pitchFamily="18" charset="0"/>
                                          <a:cs typeface="Times New Roman" panose="02020603050405020304" pitchFamily="18" charset="0"/>
                                        </a:rPr>
                                        <m:t>𝑖𝑗</m:t>
                                      </m:r>
                                    </m:sub>
                                    <m:sup>
                                      <m:r>
                                        <a:rPr kumimoji="1" lang="en-US" altLang="zh-CN" b="0" i="1" smtClean="0">
                                          <a:latin typeface="Cambria Math" panose="02040503050406030204" pitchFamily="18" charset="0"/>
                                          <a:cs typeface="Times New Roman" panose="02020603050405020304" pitchFamily="18" charset="0"/>
                                        </a:rPr>
                                        <m:t>𝑜𝑢𝑡</m:t>
                                      </m:r>
                                    </m:sup>
                                  </m:sSubSup>
                                  <m:r>
                                    <a:rPr kumimoji="1" lang="en-US" altLang="zh-CN" i="1">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i="0">
                                          <a:latin typeface="Cambria Math" panose="02040503050406030204" pitchFamily="18" charset="0"/>
                                          <a:cs typeface="Times New Roman" panose="02020603050405020304" pitchFamily="18" charset="0"/>
                                        </a:rPr>
                                        <m:t>𝐟</m:t>
                                      </m:r>
                                    </m:e>
                                    <m:sub>
                                      <m:r>
                                        <a:rPr kumimoji="1" lang="en-US" altLang="zh-CN" i="1">
                                          <a:latin typeface="Cambria Math" panose="02040503050406030204" pitchFamily="18" charset="0"/>
                                          <a:cs typeface="Times New Roman" panose="02020603050405020304" pitchFamily="18" charset="0"/>
                                        </a:rPr>
                                        <m:t>𝑗𝑖</m:t>
                                      </m:r>
                                    </m:sub>
                                    <m:sup>
                                      <m:r>
                                        <a:rPr kumimoji="1" lang="en-US" altLang="zh-CN" b="0" i="1" smtClean="0">
                                          <a:latin typeface="Cambria Math" panose="02040503050406030204" pitchFamily="18" charset="0"/>
                                          <a:cs typeface="Times New Roman" panose="02020603050405020304" pitchFamily="18" charset="0"/>
                                        </a:rPr>
                                        <m:t>𝑖𝑛</m:t>
                                      </m:r>
                                    </m:sup>
                                  </m:sSubSup>
                                </m:e>
                              </m:d>
                            </m:e>
                            <m:sub>
                              <m:r>
                                <a:rPr kumimoji="1" lang="en-US" altLang="zh-CN" i="1">
                                  <a:latin typeface="Cambria Math" panose="02040503050406030204" pitchFamily="18" charset="0"/>
                                  <a:cs typeface="Times New Roman" panose="02020603050405020304" pitchFamily="18" charset="0"/>
                                </a:rPr>
                                <m:t>2</m:t>
                              </m:r>
                            </m:sub>
                            <m:sup>
                              <m:r>
                                <a:rPr kumimoji="1" lang="en-US" altLang="zh-CN" i="1">
                                  <a:latin typeface="Cambria Math" panose="02040503050406030204" pitchFamily="18" charset="0"/>
                                  <a:cs typeface="Times New Roman" panose="02020603050405020304" pitchFamily="18" charset="0"/>
                                </a:rPr>
                                <m:t>2</m:t>
                              </m:r>
                            </m:sup>
                          </m:sSubSup>
                          <m:r>
                            <a:rPr kumimoji="1" lang="en-US" altLang="zh-CN" i="1">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3</m:t>
                              </m:r>
                            </m:e>
                          </m:d>
                        </m:e>
                      </m:eqArr>
                    </m:oMath>
                  </m:oMathPara>
                </a14:m>
                <a:endParaRPr kumimoji="1" lang="en-US" altLang="zh-CN" b="0"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BA717135-822D-C987-468E-B69ED8A9C901}"/>
                  </a:ext>
                </a:extLst>
              </p:cNvPr>
              <p:cNvSpPr txBox="1">
                <a:spLocks noRot="1" noChangeAspect="1" noMove="1" noResize="1" noEditPoints="1" noAdjustHandles="1" noChangeArrowheads="1" noChangeShapeType="1" noTextEdit="1"/>
              </p:cNvSpPr>
              <p:nvPr/>
            </p:nvSpPr>
            <p:spPr>
              <a:xfrm>
                <a:off x="111303" y="4916990"/>
                <a:ext cx="11969394" cy="198137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7411097"/>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4944430" cy="769441"/>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 Identity Consistency Transformer</a:t>
            </a:r>
          </a:p>
          <a:p>
            <a:r>
              <a:rPr kumimoji="1" lang="zh-CN" altLang="en-US" sz="2000" b="1" dirty="0">
                <a:solidFill>
                  <a:srgbClr val="2958A0"/>
                </a:solidFill>
                <a:latin typeface="Times New Roman" panose="02020603050405020304" pitchFamily="18" charset="0"/>
                <a:cs typeface="Times New Roman" panose="02020603050405020304" pitchFamily="18" charset="0"/>
              </a:rPr>
              <a:t>    </a:t>
            </a:r>
            <a:r>
              <a:rPr kumimoji="1" lang="en" altLang="zh-CN" sz="2000" b="1" dirty="0">
                <a:solidFill>
                  <a:srgbClr val="2958A0"/>
                </a:solidFill>
                <a:latin typeface="Times New Roman" panose="02020603050405020304" pitchFamily="18" charset="0"/>
                <a:cs typeface="Times New Roman" panose="02020603050405020304" pitchFamily="18" charset="0"/>
              </a:rPr>
              <a:t>3.</a:t>
            </a:r>
            <a:r>
              <a:rPr kumimoji="1" lang="en-US" altLang="zh-CN" sz="2000" b="1" dirty="0">
                <a:solidFill>
                  <a:srgbClr val="2958A0"/>
                </a:solidFill>
                <a:latin typeface="Times New Roman" panose="02020603050405020304" pitchFamily="18" charset="0"/>
                <a:cs typeface="Times New Roman" panose="02020603050405020304" pitchFamily="18" charset="0"/>
              </a:rPr>
              <a:t>2</a:t>
            </a:r>
            <a:r>
              <a:rPr kumimoji="1" lang="en" altLang="zh-CN" sz="2000" b="1" dirty="0">
                <a:solidFill>
                  <a:srgbClr val="2958A0"/>
                </a:solidFill>
                <a:latin typeface="Times New Roman" panose="02020603050405020304" pitchFamily="18" charset="0"/>
                <a:cs typeface="Times New Roman" panose="02020603050405020304" pitchFamily="18" charset="0"/>
              </a:rPr>
              <a:t>. Identity ﻿Consistency Detection</a:t>
            </a:r>
            <a:endParaRPr kumimoji="1" lang="zh-CN" altLang="en-US" sz="2000" b="1" dirty="0">
              <a:solidFill>
                <a:srgbClr val="2958A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4516E6F-C584-32D9-CF55-E5E9F5EA8F44}"/>
              </a:ext>
            </a:extLst>
          </p:cNvPr>
          <p:cNvPicPr>
            <a:picLocks noChangeAspect="1"/>
          </p:cNvPicPr>
          <p:nvPr/>
        </p:nvPicPr>
        <p:blipFill>
          <a:blip r:embed="rId3"/>
          <a:stretch>
            <a:fillRect/>
          </a:stretch>
        </p:blipFill>
        <p:spPr>
          <a:xfrm>
            <a:off x="627033" y="1165367"/>
            <a:ext cx="10937934" cy="297511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4288942-3AEF-6E8D-4CB5-DA6FE03F9CAF}"/>
                  </a:ext>
                </a:extLst>
              </p:cNvPr>
              <p:cNvSpPr txBox="1"/>
              <p:nvPr/>
            </p:nvSpPr>
            <p:spPr>
              <a:xfrm>
                <a:off x="537327" y="4253502"/>
                <a:ext cx="6983356" cy="2075889"/>
              </a:xfrm>
              <a:prstGeom prst="rect">
                <a:avLst/>
              </a:prstGeom>
              <a:noFill/>
            </p:spPr>
            <p:txBody>
              <a:bodyPr wrap="square" rtlCol="0">
                <a:spAutoFit/>
              </a:bodyPr>
              <a:lstStyle/>
              <a:p>
                <a:pPr algn="just"/>
                <a:r>
                  <a:rPr kumimoji="1" lang="en-US" altLang="zh-CN" dirty="0">
                    <a:latin typeface="Times New Roman" panose="02020603050405020304" pitchFamily="18" charset="0"/>
                    <a:cs typeface="Times New Roman" panose="02020603050405020304" pitchFamily="18" charset="0"/>
                  </a:rPr>
                  <a:t>Image</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dirty="0" smtClean="0">
                        <a:latin typeface="Cambria Math" panose="02040503050406030204" pitchFamily="18" charset="0"/>
                        <a:cs typeface="Times New Roman" panose="02020603050405020304" pitchFamily="18" charset="0"/>
                      </a:rPr>
                      <m:t>𝐼</m:t>
                    </m:r>
                  </m:oMath>
                </a14:m>
                <a:endParaRPr kumimoji="1" lang="en-US" altLang="zh-CN" dirty="0">
                  <a:latin typeface="Times New Roman" panose="02020603050405020304" pitchFamily="18" charset="0"/>
                  <a:cs typeface="Times New Roman" panose="02020603050405020304" pitchFamily="18" charset="0"/>
                </a:endParaRPr>
              </a:p>
              <a:p>
                <a:pPr algn="just"/>
                <a:r>
                  <a:rPr kumimoji="1" lang="en-US" altLang="zh-CN" dirty="0">
                    <a:latin typeface="Times New Roman" panose="02020603050405020304" pitchFamily="18" charset="0"/>
                    <a:cs typeface="Times New Roman" panose="02020603050405020304" pitchFamily="18" charset="0"/>
                  </a:rPr>
                  <a:t>Inner</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face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feature</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kumimoji="1" lang="en-US" altLang="zh-CN" i="1" smtClean="0">
                            <a:latin typeface="Cambria Math" panose="02040503050406030204" pitchFamily="18" charset="0"/>
                            <a:cs typeface="Times New Roman" panose="02020603050405020304" pitchFamily="18" charset="0"/>
                          </a:rPr>
                        </m:ctrlPr>
                      </m:sSupPr>
                      <m:e>
                        <m:r>
                          <a:rPr kumimoji="1" lang="en-US" altLang="zh-CN" b="1" i="0" smtClean="0">
                            <a:latin typeface="Cambria Math" panose="02040503050406030204" pitchFamily="18" charset="0"/>
                            <a:cs typeface="Times New Roman" panose="02020603050405020304" pitchFamily="18" charset="0"/>
                          </a:rPr>
                          <m:t>𝐟</m:t>
                        </m:r>
                      </m:e>
                      <m:sup>
                        <m:r>
                          <a:rPr kumimoji="1" lang="en-US" altLang="zh-CN" b="0" i="1" smtClean="0">
                            <a:latin typeface="Cambria Math" panose="02040503050406030204" pitchFamily="18" charset="0"/>
                            <a:cs typeface="Times New Roman" panose="02020603050405020304" pitchFamily="18" charset="0"/>
                          </a:rPr>
                          <m:t>𝑖𝑛</m:t>
                        </m:r>
                      </m:sup>
                    </m:sSup>
                  </m:oMath>
                </a14:m>
                <a:endParaRPr kumimoji="1" lang="en-US" altLang="zh-CN" dirty="0">
                  <a:latin typeface="Times New Roman" panose="02020603050405020304" pitchFamily="18" charset="0"/>
                  <a:cs typeface="Times New Roman" panose="02020603050405020304" pitchFamily="18" charset="0"/>
                </a:endParaRPr>
              </a:p>
              <a:p>
                <a:pPr algn="just"/>
                <a:r>
                  <a:rPr kumimoji="1" lang="en-US" altLang="zh-CN" dirty="0">
                    <a:latin typeface="Times New Roman" panose="02020603050405020304" pitchFamily="18" charset="0"/>
                    <a:cs typeface="Times New Roman" panose="02020603050405020304" pitchFamily="18" charset="0"/>
                  </a:rPr>
                  <a:t>Outer</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face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feature</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b="1">
                            <a:latin typeface="Cambria Math" panose="02040503050406030204" pitchFamily="18" charset="0"/>
                            <a:cs typeface="Times New Roman" panose="02020603050405020304" pitchFamily="18" charset="0"/>
                          </a:rPr>
                          <m:t>𝐟</m:t>
                        </m:r>
                      </m:e>
                      <m:sup>
                        <m:r>
                          <a:rPr kumimoji="1" lang="en-US" altLang="zh-CN" b="0" i="1" smtClean="0">
                            <a:latin typeface="Cambria Math" panose="02040503050406030204" pitchFamily="18" charset="0"/>
                            <a:cs typeface="Times New Roman" panose="02020603050405020304" pitchFamily="18" charset="0"/>
                          </a:rPr>
                          <m:t>𝑜𝑢𝑡</m:t>
                        </m:r>
                      </m:sup>
                    </m:sSup>
                  </m:oMath>
                </a14:m>
                <a:endParaRPr kumimoji="1" lang="en-US" altLang="zh-CN" dirty="0">
                  <a:latin typeface="Times New Roman" panose="02020603050405020304" pitchFamily="18" charset="0"/>
                  <a:cs typeface="Times New Roman" panose="02020603050405020304" pitchFamily="18" charset="0"/>
                </a:endParaRPr>
              </a:p>
              <a:p>
                <a:pPr algn="just"/>
                <a:r>
                  <a:rPr kumimoji="1" lang="en" altLang="zh-CN"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T</a:t>
                </a:r>
                <a:r>
                  <a:rPr kumimoji="1" lang="en" altLang="zh-CN" dirty="0">
                    <a:latin typeface="Times New Roman" panose="02020603050405020304" pitchFamily="18" charset="0"/>
                    <a:cs typeface="Times New Roman" panose="02020603050405020304" pitchFamily="18" charset="0"/>
                  </a:rPr>
                  <a:t>he distance from inner to outer</a:t>
                </a:r>
                <a:r>
                  <a:rPr kumimoji="1" lang="en-US" altLang="zh-CN" dirty="0">
                    <a:latin typeface="Times New Roman" panose="02020603050405020304" pitchFamily="18" charset="0"/>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sSub>
                            <m:sSubPr>
                              <m:ctrlPr>
                                <a:rPr kumimoji="1" lang="en-US" altLang="zh-CN" i="1" smtClean="0">
                                  <a:latin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cs typeface="Times New Roman" panose="02020603050405020304" pitchFamily="18" charset="0"/>
                                </a:rPr>
                                <m:t>𝐷</m:t>
                              </m:r>
                            </m:e>
                            <m:sub>
                              <m:r>
                                <a:rPr kumimoji="1" lang="en-US" altLang="zh-CN" b="0" i="1" smtClean="0">
                                  <a:latin typeface="Cambria Math" panose="02040503050406030204" pitchFamily="18" charset="0"/>
                                  <a:cs typeface="Times New Roman" panose="02020603050405020304" pitchFamily="18" charset="0"/>
                                </a:rPr>
                                <m:t>𝑖𝑛</m:t>
                              </m:r>
                              <m:r>
                                <a:rPr kumimoji="1" lang="en-US" altLang="zh-CN" b="0" i="1" smtClean="0">
                                  <a:latin typeface="Cambria Math" panose="02040503050406030204" pitchFamily="18" charset="0"/>
                                  <a:cs typeface="Times New Roman" panose="02020603050405020304" pitchFamily="18" charset="0"/>
                                </a:rPr>
                                <m:t>_</m:t>
                              </m:r>
                              <m:r>
                                <a:rPr kumimoji="1" lang="en-US" altLang="zh-CN" b="0" i="1" smtClean="0">
                                  <a:latin typeface="Cambria Math" panose="02040503050406030204" pitchFamily="18" charset="0"/>
                                  <a:cs typeface="Times New Roman" panose="02020603050405020304" pitchFamily="18" charset="0"/>
                                </a:rPr>
                                <m:t>𝑜𝑢𝑡</m:t>
                              </m:r>
                            </m:sub>
                          </m:sSub>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𝑑</m:t>
                          </m:r>
                          <m:d>
                            <m:dPr>
                              <m:ctrlPr>
                                <a:rPr kumimoji="1" lang="en-US" altLang="zh-CN" b="0" i="1" smtClean="0">
                                  <a:latin typeface="Cambria Math" panose="02040503050406030204" pitchFamily="18" charset="0"/>
                                  <a:cs typeface="Times New Roman" panose="02020603050405020304" pitchFamily="18" charset="0"/>
                                </a:rPr>
                              </m:ctrlPr>
                            </m:dPr>
                            <m:e>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b="1">
                                      <a:latin typeface="Cambria Math" panose="02040503050406030204" pitchFamily="18" charset="0"/>
                                      <a:cs typeface="Times New Roman" panose="02020603050405020304" pitchFamily="18" charset="0"/>
                                    </a:rPr>
                                    <m:t>𝐟</m:t>
                                  </m:r>
                                </m:e>
                                <m:sup>
                                  <m:r>
                                    <a:rPr kumimoji="1" lang="en-US" altLang="zh-CN" i="1">
                                      <a:latin typeface="Cambria Math" panose="02040503050406030204" pitchFamily="18" charset="0"/>
                                      <a:cs typeface="Times New Roman" panose="02020603050405020304" pitchFamily="18" charset="0"/>
                                    </a:rPr>
                                    <m:t>𝑖𝑛</m:t>
                                  </m:r>
                                </m:sup>
                              </m:sSup>
                              <m:r>
                                <a:rPr kumimoji="1" lang="en-US" altLang="zh-CN" b="0" i="1" smtClean="0">
                                  <a:latin typeface="Cambria Math" panose="02040503050406030204" pitchFamily="18" charset="0"/>
                                  <a:cs typeface="Times New Roman" panose="02020603050405020304" pitchFamily="18" charset="0"/>
                                </a:rPr>
                                <m:t>,</m:t>
                              </m:r>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b="1">
                                      <a:latin typeface="Cambria Math" panose="02040503050406030204" pitchFamily="18" charset="0"/>
                                      <a:cs typeface="Times New Roman" panose="02020603050405020304" pitchFamily="18" charset="0"/>
                                    </a:rPr>
                                    <m:t>𝐟</m:t>
                                  </m:r>
                                </m:e>
                                <m:sup>
                                  <m:r>
                                    <a:rPr kumimoji="1" lang="en-US" altLang="zh-CN" i="1">
                                      <a:latin typeface="Cambria Math" panose="02040503050406030204" pitchFamily="18" charset="0"/>
                                      <a:cs typeface="Times New Roman" panose="02020603050405020304" pitchFamily="18" charset="0"/>
                                    </a:rPr>
                                    <m:t>𝑜𝑢𝑡</m:t>
                                  </m:r>
                                </m:sup>
                              </m:sSup>
                            </m:e>
                          </m:d>
                          <m:r>
                            <a:rPr kumimoji="1" lang="en-US" altLang="zh-CN" b="0" i="1" smtClean="0">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5</m:t>
                              </m:r>
                            </m:e>
                          </m:d>
                        </m:e>
                      </m:eqArr>
                    </m:oMath>
                  </m:oMathPara>
                </a14:m>
                <a:endParaRPr kumimoji="1" lang="en-US" altLang="zh-CN" b="0" dirty="0">
                  <a:latin typeface="Times New Roman" panose="02020603050405020304" pitchFamily="18" charset="0"/>
                  <a:cs typeface="Times New Roman" panose="02020603050405020304" pitchFamily="18" charset="0"/>
                </a:endParaRPr>
              </a:p>
              <a:p>
                <a:pPr algn="just"/>
                <a:r>
                  <a:rPr kumimoji="1" lang="en" altLang="zh-CN" dirty="0">
                    <a:latin typeface="Times New Roman" panose="02020603050405020304" pitchFamily="18" charset="0"/>
                    <a:cs typeface="Times New Roman" panose="02020603050405020304" pitchFamily="18" charset="0"/>
                  </a:rPr>
                  <a:t>﻿If </a:t>
                </a:r>
                <a14:m>
                  <m:oMath xmlns:m="http://schemas.openxmlformats.org/officeDocument/2006/math">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𝐷</m:t>
                        </m:r>
                      </m:e>
                      <m:sub>
                        <m:r>
                          <a:rPr kumimoji="1" lang="en-US" altLang="zh-CN" i="1">
                            <a:latin typeface="Cambria Math" panose="02040503050406030204" pitchFamily="18" charset="0"/>
                            <a:cs typeface="Times New Roman" panose="02020603050405020304" pitchFamily="18" charset="0"/>
                          </a:rPr>
                          <m:t>𝑖𝑛</m:t>
                        </m:r>
                        <m:r>
                          <a:rPr kumimoji="1" lang="en-US" altLang="zh-CN" i="1">
                            <a:latin typeface="Cambria Math" panose="02040503050406030204" pitchFamily="18" charset="0"/>
                            <a:cs typeface="Times New Roman" panose="02020603050405020304" pitchFamily="18" charset="0"/>
                          </a:rPr>
                          <m:t>_</m:t>
                        </m:r>
                        <m:r>
                          <a:rPr kumimoji="1" lang="en-US" altLang="zh-CN" i="1">
                            <a:latin typeface="Cambria Math" panose="02040503050406030204" pitchFamily="18" charset="0"/>
                            <a:cs typeface="Times New Roman" panose="02020603050405020304" pitchFamily="18" charset="0"/>
                          </a:rPr>
                          <m:t>𝑜𝑢𝑡</m:t>
                        </m:r>
                      </m:sub>
                    </m:sSub>
                  </m:oMath>
                </a14:m>
                <a:r>
                  <a:rPr kumimoji="1" lang="en" altLang="zh-CN" dirty="0">
                    <a:latin typeface="Times New Roman" panose="02020603050405020304" pitchFamily="18" charset="0"/>
                    <a:cs typeface="Times New Roman" panose="02020603050405020304" pitchFamily="18" charset="0"/>
                  </a:rPr>
                  <a:t> is smaller, this suggests that the identity is more consistent and thus the suspect image is more likely to be real.</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D4288942-3AEF-6E8D-4CB5-DA6FE03F9CAF}"/>
                  </a:ext>
                </a:extLst>
              </p:cNvPr>
              <p:cNvSpPr txBox="1">
                <a:spLocks noRot="1" noChangeAspect="1" noMove="1" noResize="1" noEditPoints="1" noAdjustHandles="1" noChangeArrowheads="1" noChangeShapeType="1" noTextEdit="1"/>
              </p:cNvSpPr>
              <p:nvPr/>
            </p:nvSpPr>
            <p:spPr>
              <a:xfrm>
                <a:off x="537327" y="4253502"/>
                <a:ext cx="6983356" cy="2075889"/>
              </a:xfrm>
              <a:prstGeom prst="rect">
                <a:avLst/>
              </a:prstGeom>
              <a:blipFill>
                <a:blip r:embed="rId4"/>
                <a:stretch>
                  <a:fillRect l="-726" t="-1829" r="-726" b="-36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745511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9597692" cy="769441"/>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 Identity Consistency Transformer</a:t>
            </a:r>
          </a:p>
          <a:p>
            <a:r>
              <a:rPr kumimoji="1" lang="zh-CN" altLang="en-US" sz="2000" b="1" dirty="0">
                <a:solidFill>
                  <a:srgbClr val="2958A0"/>
                </a:solidFill>
                <a:latin typeface="Times New Roman" panose="02020603050405020304" pitchFamily="18" charset="0"/>
                <a:cs typeface="Times New Roman" panose="02020603050405020304" pitchFamily="18" charset="0"/>
              </a:rPr>
              <a:t>    </a:t>
            </a:r>
            <a:r>
              <a:rPr kumimoji="1" lang="en" altLang="zh-CN" sz="2000" b="1" dirty="0">
                <a:solidFill>
                  <a:srgbClr val="2958A0"/>
                </a:solidFill>
                <a:latin typeface="Times New Roman" panose="02020603050405020304" pitchFamily="18" charset="0"/>
                <a:cs typeface="Times New Roman" panose="02020603050405020304" pitchFamily="18" charset="0"/>
              </a:rPr>
              <a:t>3.</a:t>
            </a:r>
            <a:r>
              <a:rPr kumimoji="1" lang="en-US" altLang="zh-CN" sz="2000" b="1" dirty="0">
                <a:solidFill>
                  <a:srgbClr val="2958A0"/>
                </a:solidFill>
                <a:latin typeface="Times New Roman" panose="02020603050405020304" pitchFamily="18" charset="0"/>
                <a:cs typeface="Times New Roman" panose="02020603050405020304" pitchFamily="18" charset="0"/>
              </a:rPr>
              <a:t>2</a:t>
            </a:r>
            <a:r>
              <a:rPr kumimoji="1" lang="en" altLang="zh-CN" sz="2000" b="1" dirty="0">
                <a:solidFill>
                  <a:srgbClr val="2958A0"/>
                </a:solidFill>
                <a:latin typeface="Times New Roman" panose="02020603050405020304" pitchFamily="18" charset="0"/>
                <a:cs typeface="Times New Roman" panose="02020603050405020304" pitchFamily="18" charset="0"/>
              </a:rPr>
              <a:t>. Identity ﻿Consistency Detection</a:t>
            </a:r>
            <a:r>
              <a:rPr kumimoji="1" lang="en-US" altLang="zh-CN" sz="2000" b="1" dirty="0">
                <a:solidFill>
                  <a:srgbClr val="2958A0"/>
                </a:solidFill>
                <a:latin typeface="Times New Roman" panose="02020603050405020304" pitchFamily="18" charset="0"/>
                <a:cs typeface="Times New Roman" panose="02020603050405020304" pitchFamily="18" charset="0"/>
              </a:rPr>
              <a:t>-﻿Reference-assisted identity consistency detection</a:t>
            </a:r>
            <a:endParaRPr kumimoji="1" lang="zh-CN" altLang="en-US" sz="2000" b="1" dirty="0">
              <a:solidFill>
                <a:srgbClr val="2958A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4516E6F-C584-32D9-CF55-E5E9F5EA8F44}"/>
              </a:ext>
            </a:extLst>
          </p:cNvPr>
          <p:cNvPicPr>
            <a:picLocks noChangeAspect="1"/>
          </p:cNvPicPr>
          <p:nvPr/>
        </p:nvPicPr>
        <p:blipFill>
          <a:blip r:embed="rId3"/>
          <a:stretch>
            <a:fillRect/>
          </a:stretch>
        </p:blipFill>
        <p:spPr>
          <a:xfrm>
            <a:off x="627033" y="1165367"/>
            <a:ext cx="10937934" cy="297511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4288942-3AEF-6E8D-4CB5-DA6FE03F9CAF}"/>
                  </a:ext>
                </a:extLst>
              </p:cNvPr>
              <p:cNvSpPr txBox="1"/>
              <p:nvPr/>
            </p:nvSpPr>
            <p:spPr>
              <a:xfrm>
                <a:off x="352393" y="4256790"/>
                <a:ext cx="5558674" cy="2205284"/>
              </a:xfrm>
              <a:prstGeom prst="rect">
                <a:avLst/>
              </a:prstGeom>
              <a:noFill/>
            </p:spPr>
            <p:txBody>
              <a:bodyPr wrap="square" rtlCol="0">
                <a:spAutoFit/>
              </a:bodyPr>
              <a:lstStyle/>
              <a:p>
                <a:pPr algn="just"/>
                <a:r>
                  <a:rPr kumimoji="1" lang="en" altLang="zh-CN"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W</a:t>
                </a:r>
                <a:r>
                  <a:rPr kumimoji="1" lang="en" altLang="zh-CN" dirty="0" err="1">
                    <a:latin typeface="Times New Roman" panose="02020603050405020304" pitchFamily="18" charset="0"/>
                    <a:cs typeface="Times New Roman" panose="02020603050405020304" pitchFamily="18" charset="0"/>
                  </a:rPr>
                  <a:t>hy</a:t>
                </a:r>
                <a:r>
                  <a:rPr kumimoji="1" lang="en" altLang="zh-CN" dirty="0">
                    <a:latin typeface="Times New Roman" panose="02020603050405020304" pitchFamily="18" charset="0"/>
                    <a:cs typeface="Times New Roman" panose="02020603050405020304" pitchFamily="18" charset="0"/>
                  </a:rPr>
                  <a:t> not leverage publicly available real face images in detecting deepfakes</a:t>
                </a:r>
                <a:r>
                  <a:rPr kumimoji="1" lang="en-US" altLang="zh-CN" dirty="0">
                    <a:latin typeface="Times New Roman" panose="02020603050405020304" pitchFamily="18" charset="0"/>
                    <a:cs typeface="Times New Roman" panose="02020603050405020304" pitchFamily="18" charset="0"/>
                  </a:rPr>
                  <a:t>?</a:t>
                </a:r>
              </a:p>
              <a:p>
                <a:pPr algn="just"/>
                <a:r>
                  <a:rPr kumimoji="1" lang="en" altLang="zh-CN"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R</a:t>
                </a:r>
                <a:r>
                  <a:rPr kumimoji="1" lang="en" altLang="zh-CN" dirty="0" err="1">
                    <a:latin typeface="Times New Roman" panose="02020603050405020304" pitchFamily="18" charset="0"/>
                    <a:cs typeface="Times New Roman" panose="02020603050405020304" pitchFamily="18" charset="0"/>
                  </a:rPr>
                  <a:t>eference</a:t>
                </a:r>
                <a:r>
                  <a:rPr kumimoji="1" lang="en" altLang="zh-CN" dirty="0">
                    <a:latin typeface="Times New Roman" panose="02020603050405020304" pitchFamily="18" charset="0"/>
                    <a:cs typeface="Times New Roman" panose="02020603050405020304" pitchFamily="18" charset="0"/>
                  </a:rPr>
                  <a:t> set</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cs typeface="Times New Roman" panose="02020603050405020304" pitchFamily="18" charset="0"/>
                      </a:rPr>
                      <m:t>ℱ</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a:latin typeface="Cambria Math" panose="02040503050406030204" pitchFamily="18" charset="0"/>
                                    <a:cs typeface="Times New Roman" panose="02020603050405020304" pitchFamily="18" charset="0"/>
                                  </a:rPr>
                                  <m:t>𝐟</m:t>
                                </m:r>
                              </m:e>
                              <m:sub>
                                <m:r>
                                  <a:rPr kumimoji="1" lang="en-US" altLang="zh-CN" b="0" i="1" smtClean="0">
                                    <a:latin typeface="Cambria Math" panose="02040503050406030204" pitchFamily="18" charset="0"/>
                                    <a:cs typeface="Times New Roman" panose="02020603050405020304" pitchFamily="18" charset="0"/>
                                  </a:rPr>
                                  <m:t>𝑛</m:t>
                                </m:r>
                              </m:sub>
                              <m:sup>
                                <m:r>
                                  <a:rPr kumimoji="1" lang="en-US" altLang="zh-CN" i="1">
                                    <a:latin typeface="Cambria Math" panose="02040503050406030204" pitchFamily="18" charset="0"/>
                                    <a:cs typeface="Times New Roman" panose="02020603050405020304" pitchFamily="18" charset="0"/>
                                  </a:rPr>
                                  <m:t>𝑖𝑛</m:t>
                                </m:r>
                              </m:sup>
                            </m:sSubSup>
                            <m:r>
                              <a:rPr kumimoji="1" lang="en-US" altLang="zh-CN" b="0" i="1" smtClean="0">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a:latin typeface="Cambria Math" panose="02040503050406030204" pitchFamily="18" charset="0"/>
                                    <a:cs typeface="Times New Roman" panose="02020603050405020304" pitchFamily="18" charset="0"/>
                                  </a:rPr>
                                  <m:t>𝐟</m:t>
                                </m:r>
                              </m:e>
                              <m:sub>
                                <m:r>
                                  <a:rPr kumimoji="1" lang="en-US" altLang="zh-CN" b="0" i="1" smtClean="0">
                                    <a:latin typeface="Cambria Math" panose="02040503050406030204" pitchFamily="18" charset="0"/>
                                    <a:cs typeface="Times New Roman" panose="02020603050405020304" pitchFamily="18" charset="0"/>
                                  </a:rPr>
                                  <m:t>𝑛</m:t>
                                </m:r>
                              </m:sub>
                              <m:sup>
                                <m:r>
                                  <a:rPr kumimoji="1" lang="en-US" altLang="zh-CN" i="1">
                                    <a:latin typeface="Cambria Math" panose="02040503050406030204" pitchFamily="18" charset="0"/>
                                    <a:cs typeface="Times New Roman" panose="02020603050405020304" pitchFamily="18" charset="0"/>
                                  </a:rPr>
                                  <m:t>𝑜𝑢𝑡</m:t>
                                </m:r>
                              </m:sup>
                            </m:sSubSup>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𝑁</m:t>
                        </m:r>
                      </m:sup>
                    </m:sSubSup>
                  </m:oMath>
                </a14:m>
                <a:endParaRPr kumimoji="1" lang="en-US" altLang="zh-CN" dirty="0">
                  <a:latin typeface="Times New Roman" panose="02020603050405020304" pitchFamily="18" charset="0"/>
                  <a:cs typeface="Times New Roman" panose="02020603050405020304" pitchFamily="18" charset="0"/>
                </a:endParaRPr>
              </a:p>
              <a:p>
                <a:pPr algn="just"/>
                <a:endParaRPr kumimoji="1" lang="en-US" altLang="zh-CN" dirty="0">
                  <a:latin typeface="Times New Roman" panose="02020603050405020304" pitchFamily="18" charset="0"/>
                  <a:cs typeface="Times New Roman" panose="02020603050405020304" pitchFamily="18" charset="0"/>
                </a:endParaRPr>
              </a:p>
              <a:p>
                <a:pPr algn="just"/>
                <a:r>
                  <a:rPr kumimoji="1" lang="en-US" altLang="zh-CN" b="1" dirty="0">
                    <a:latin typeface="Times New Roman" panose="02020603050405020304" pitchFamily="18" charset="0"/>
                    <a:cs typeface="Times New Roman" panose="02020603050405020304" pitchFamily="18" charset="0"/>
                  </a:rPr>
                  <a:t>The</a:t>
                </a:r>
                <a:r>
                  <a:rPr kumimoji="1" lang="zh-CN" altLang="en-US" b="1" dirty="0">
                    <a:latin typeface="Times New Roman" panose="02020603050405020304" pitchFamily="18" charset="0"/>
                    <a:cs typeface="Times New Roman" panose="02020603050405020304" pitchFamily="18" charset="0"/>
                  </a:rPr>
                  <a:t> </a:t>
                </a:r>
                <a:r>
                  <a:rPr kumimoji="1" lang="en" altLang="zh-CN" b="1" dirty="0">
                    <a:latin typeface="Times New Roman" panose="02020603050405020304" pitchFamily="18" charset="0"/>
                    <a:cs typeface="Times New Roman" panose="02020603050405020304" pitchFamily="18" charset="0"/>
                  </a:rPr>
                  <a:t>﻿nearest neighbor</a:t>
                </a:r>
                <a:r>
                  <a:rPr kumimoji="1" lang="en-US" altLang="zh-CN" b="1" dirty="0">
                    <a:latin typeface="Times New Roman" panose="02020603050405020304" pitchFamily="18" charset="0"/>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sSup>
                            <m:sSupPr>
                              <m:ctrlPr>
                                <a:rPr kumimoji="1" lang="en-US" altLang="zh-CN" i="1" smtClean="0">
                                  <a:latin typeface="Cambria Math" panose="02040503050406030204" pitchFamily="18" charset="0"/>
                                  <a:cs typeface="Times New Roman" panose="02020603050405020304" pitchFamily="18" charset="0"/>
                                </a:rPr>
                              </m:ctrlPr>
                            </m:sSupPr>
                            <m:e>
                              <m:r>
                                <a:rPr kumimoji="1" lang="en-US" altLang="zh-CN" b="0" i="1" smtClean="0">
                                  <a:latin typeface="Cambria Math" panose="02040503050406030204" pitchFamily="18" charset="0"/>
                                  <a:cs typeface="Times New Roman" panose="02020603050405020304" pitchFamily="18" charset="0"/>
                                </a:rPr>
                                <m:t>𝑘</m:t>
                              </m:r>
                            </m:e>
                            <m:sup>
                              <m:r>
                                <a:rPr kumimoji="1" lang="en-US" altLang="zh-CN" b="0" i="1" smtClean="0">
                                  <a:latin typeface="Cambria Math" panose="02040503050406030204" pitchFamily="18" charset="0"/>
                                  <a:cs typeface="Times New Roman" panose="02020603050405020304" pitchFamily="18" charset="0"/>
                                </a:rPr>
                                <m:t>𝑖𝑛</m:t>
                              </m:r>
                            </m:sup>
                          </m:sSup>
                          <m:r>
                            <a:rPr kumimoji="1" lang="en-US" altLang="zh-CN" b="0" i="1" smtClean="0">
                              <a:latin typeface="Cambria Math" panose="02040503050406030204" pitchFamily="18" charset="0"/>
                              <a:cs typeface="Times New Roman" panose="02020603050405020304" pitchFamily="18" charset="0"/>
                            </a:rPr>
                            <m:t>=</m:t>
                          </m:r>
                          <m:func>
                            <m:funcPr>
                              <m:ctrlPr>
                                <a:rPr kumimoji="1" lang="zh-CN" altLang="en-US" b="0" i="1" smtClean="0">
                                  <a:latin typeface="Cambria Math" panose="02040503050406030204" pitchFamily="18" charset="0"/>
                                  <a:cs typeface="Times New Roman" panose="02020603050405020304" pitchFamily="18" charset="0"/>
                                </a:rPr>
                              </m:ctrlPr>
                            </m:funcPr>
                            <m:fName>
                              <m:r>
                                <m:rPr>
                                  <m:sty m:val="p"/>
                                </m:rPr>
                                <a:rPr kumimoji="1" lang="en-US" altLang="zh-CN" b="0" i="0" smtClean="0">
                                  <a:latin typeface="Cambria Math" panose="02040503050406030204" pitchFamily="18" charset="0"/>
                                  <a:cs typeface="Times New Roman" panose="02020603050405020304" pitchFamily="18" charset="0"/>
                                </a:rPr>
                                <m:t>arg</m:t>
                              </m:r>
                            </m:fName>
                            <m:e>
                              <m:func>
                                <m:funcPr>
                                  <m:ctrlPr>
                                    <a:rPr kumimoji="1" lang="en-US" altLang="zh-CN" b="0" i="1" smtClean="0">
                                      <a:latin typeface="Cambria Math" panose="02040503050406030204" pitchFamily="18" charset="0"/>
                                      <a:cs typeface="Times New Roman" panose="02020603050405020304" pitchFamily="18" charset="0"/>
                                    </a:rPr>
                                  </m:ctrlPr>
                                </m:funcPr>
                                <m:fName>
                                  <m:limLow>
                                    <m:limLowPr>
                                      <m:ctrlPr>
                                        <a:rPr kumimoji="1" lang="en-US" altLang="zh-CN" b="0" i="1" smtClean="0">
                                          <a:latin typeface="Cambria Math" panose="02040503050406030204" pitchFamily="18" charset="0"/>
                                          <a:cs typeface="Times New Roman" panose="02020603050405020304" pitchFamily="18" charset="0"/>
                                        </a:rPr>
                                      </m:ctrlPr>
                                    </m:limLowPr>
                                    <m:e>
                                      <m:r>
                                        <m:rPr>
                                          <m:sty m:val="p"/>
                                        </m:rPr>
                                        <a:rPr kumimoji="1" lang="en-US" altLang="zh-CN" b="0" i="0" smtClean="0">
                                          <a:latin typeface="Cambria Math" panose="02040503050406030204" pitchFamily="18" charset="0"/>
                                          <a:cs typeface="Times New Roman" panose="02020603050405020304" pitchFamily="18" charset="0"/>
                                        </a:rPr>
                                        <m:t>min</m:t>
                                      </m:r>
                                    </m:e>
                                    <m:lim>
                                      <m:r>
                                        <a:rPr kumimoji="1" lang="en-US" altLang="zh-CN" b="0" i="1" smtClean="0">
                                          <a:latin typeface="Cambria Math" panose="02040503050406030204" pitchFamily="18" charset="0"/>
                                          <a:cs typeface="Times New Roman" panose="02020603050405020304" pitchFamily="18" charset="0"/>
                                        </a:rPr>
                                        <m:t>𝑛</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𝑁</m:t>
                                      </m:r>
                                    </m:lim>
                                  </m:limLow>
                                </m:fName>
                                <m:e>
                                  <m:r>
                                    <a:rPr kumimoji="1" lang="en-US" altLang="zh-CN" b="0" i="1" smtClean="0">
                                      <a:latin typeface="Cambria Math" panose="02040503050406030204" pitchFamily="18" charset="0"/>
                                      <a:cs typeface="Times New Roman" panose="02020603050405020304" pitchFamily="18" charset="0"/>
                                    </a:rPr>
                                    <m:t>𝑑</m:t>
                                  </m:r>
                                  <m:r>
                                    <a:rPr kumimoji="1" lang="en-US" altLang="zh-CN" b="0" i="1" smtClean="0">
                                      <a:latin typeface="Cambria Math" panose="02040503050406030204" pitchFamily="18" charset="0"/>
                                      <a:cs typeface="Times New Roman" panose="02020603050405020304" pitchFamily="18" charset="0"/>
                                    </a:rPr>
                                    <m:t>(</m:t>
                                  </m:r>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b="1">
                                          <a:latin typeface="Cambria Math" panose="02040503050406030204" pitchFamily="18" charset="0"/>
                                          <a:cs typeface="Times New Roman" panose="02020603050405020304" pitchFamily="18" charset="0"/>
                                        </a:rPr>
                                        <m:t>𝐟</m:t>
                                      </m:r>
                                    </m:e>
                                    <m:sup>
                                      <m:r>
                                        <a:rPr kumimoji="1" lang="en-US" altLang="zh-CN" i="1">
                                          <a:latin typeface="Cambria Math" panose="02040503050406030204" pitchFamily="18" charset="0"/>
                                          <a:cs typeface="Times New Roman" panose="02020603050405020304" pitchFamily="18" charset="0"/>
                                        </a:rPr>
                                        <m:t>𝑖𝑛</m:t>
                                      </m:r>
                                    </m:sup>
                                  </m:sSup>
                                  <m:r>
                                    <a:rPr kumimoji="1" lang="en-US" altLang="zh-CN" b="0" i="1" smtClean="0">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a:latin typeface="Cambria Math" panose="02040503050406030204" pitchFamily="18" charset="0"/>
                                          <a:cs typeface="Times New Roman" panose="02020603050405020304" pitchFamily="18" charset="0"/>
                                        </a:rPr>
                                        <m:t>𝐟</m:t>
                                      </m:r>
                                    </m:e>
                                    <m:sub>
                                      <m:r>
                                        <a:rPr kumimoji="1" lang="en-US" altLang="zh-CN" i="1">
                                          <a:latin typeface="Cambria Math" panose="02040503050406030204" pitchFamily="18" charset="0"/>
                                          <a:cs typeface="Times New Roman" panose="02020603050405020304" pitchFamily="18" charset="0"/>
                                        </a:rPr>
                                        <m:t>𝑛</m:t>
                                      </m:r>
                                    </m:sub>
                                    <m:sup>
                                      <m:r>
                                        <a:rPr kumimoji="1" lang="en-US" altLang="zh-CN" b="0" i="1" smtClean="0">
                                          <a:latin typeface="Cambria Math" panose="02040503050406030204" pitchFamily="18" charset="0"/>
                                          <a:cs typeface="Times New Roman" panose="02020603050405020304" pitchFamily="18" charset="0"/>
                                        </a:rPr>
                                        <m:t>𝑖𝑛</m:t>
                                      </m:r>
                                    </m:sup>
                                  </m:sSubSup>
                                  <m:r>
                                    <a:rPr kumimoji="1" lang="en-US" altLang="zh-CN" b="0" i="1" smtClean="0">
                                      <a:latin typeface="Cambria Math" panose="02040503050406030204" pitchFamily="18" charset="0"/>
                                      <a:cs typeface="Times New Roman" panose="02020603050405020304" pitchFamily="18" charset="0"/>
                                    </a:rPr>
                                    <m:t>)</m:t>
                                  </m:r>
                                </m:e>
                              </m:func>
                            </m:e>
                          </m:func>
                          <m:r>
                            <a:rPr kumimoji="1" lang="en-US" altLang="zh-CN" b="0" i="1" smtClean="0">
                              <a:latin typeface="Cambria Math" panose="02040503050406030204" pitchFamily="18" charset="0"/>
                              <a:cs typeface="Times New Roman" panose="02020603050405020304" pitchFamily="18" charset="0"/>
                            </a:rPr>
                            <m:t>,</m:t>
                          </m:r>
                          <m:r>
                            <a:rPr kumimoji="1" lang="zh-CN" altLang="en-US" b="0" i="1" smtClean="0">
                              <a:latin typeface="Cambria Math" panose="02040503050406030204" pitchFamily="18" charset="0"/>
                              <a:cs typeface="Times New Roman" panose="02020603050405020304" pitchFamily="18" charset="0"/>
                            </a:rPr>
                            <m:t> </m:t>
                          </m:r>
                          <m:sSub>
                            <m:sSubPr>
                              <m:ctrlPr>
                                <a:rPr kumimoji="1" lang="en-US" altLang="zh-CN" b="0" i="1" smtClean="0">
                                  <a:latin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US" altLang="zh-CN" b="0" i="1" smtClean="0">
                                  <a:latin typeface="Cambria Math" panose="02040503050406030204" pitchFamily="18" charset="0"/>
                                  <a:cs typeface="Times New Roman" panose="02020603050405020304" pitchFamily="18" charset="0"/>
                                </a:rPr>
                                <m:t>𝑖𝑛</m:t>
                              </m:r>
                            </m:sub>
                          </m:sSub>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𝑑</m:t>
                          </m:r>
                          <m:d>
                            <m:dPr>
                              <m:ctrlPr>
                                <a:rPr kumimoji="1" lang="en-US" altLang="zh-CN" b="0" i="1" smtClean="0">
                                  <a:latin typeface="Cambria Math" panose="02040503050406030204" pitchFamily="18" charset="0"/>
                                  <a:cs typeface="Times New Roman" panose="02020603050405020304" pitchFamily="18" charset="0"/>
                                </a:rPr>
                              </m:ctrlPr>
                            </m:dPr>
                            <m:e>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b="1">
                                      <a:latin typeface="Cambria Math" panose="02040503050406030204" pitchFamily="18" charset="0"/>
                                      <a:cs typeface="Times New Roman" panose="02020603050405020304" pitchFamily="18" charset="0"/>
                                    </a:rPr>
                                    <m:t>𝐟</m:t>
                                  </m:r>
                                </m:e>
                                <m:sup>
                                  <m:r>
                                    <a:rPr kumimoji="1" lang="en-US" altLang="zh-CN" i="1">
                                      <a:latin typeface="Cambria Math" panose="02040503050406030204" pitchFamily="18" charset="0"/>
                                      <a:cs typeface="Times New Roman" panose="02020603050405020304" pitchFamily="18" charset="0"/>
                                    </a:rPr>
                                    <m:t>𝑖𝑛</m:t>
                                  </m:r>
                                </m:sup>
                              </m:sSup>
                              <m:r>
                                <a:rPr kumimoji="1" lang="en-US" altLang="zh-CN" i="1">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a:latin typeface="Cambria Math" panose="02040503050406030204" pitchFamily="18" charset="0"/>
                                      <a:cs typeface="Times New Roman" panose="02020603050405020304" pitchFamily="18" charset="0"/>
                                    </a:rPr>
                                    <m:t>𝐟</m:t>
                                  </m:r>
                                </m:e>
                                <m:sub>
                                  <m:sSup>
                                    <m:sSupPr>
                                      <m:ctrlPr>
                                        <a:rPr kumimoji="1" lang="en-US" altLang="zh-CN" i="1" smtClean="0">
                                          <a:latin typeface="Cambria Math" panose="02040503050406030204" pitchFamily="18" charset="0"/>
                                          <a:cs typeface="Times New Roman" panose="02020603050405020304" pitchFamily="18" charset="0"/>
                                        </a:rPr>
                                      </m:ctrlPr>
                                    </m:sSupPr>
                                    <m:e>
                                      <m:r>
                                        <a:rPr kumimoji="1" lang="en-US" altLang="zh-CN" b="0" i="1" smtClean="0">
                                          <a:latin typeface="Cambria Math" panose="02040503050406030204" pitchFamily="18" charset="0"/>
                                          <a:cs typeface="Times New Roman" panose="02020603050405020304" pitchFamily="18" charset="0"/>
                                        </a:rPr>
                                        <m:t>𝑘</m:t>
                                      </m:r>
                                    </m:e>
                                    <m:sup>
                                      <m:r>
                                        <a:rPr kumimoji="1" lang="en-US" altLang="zh-CN" b="0" i="1" smtClean="0">
                                          <a:latin typeface="Cambria Math" panose="02040503050406030204" pitchFamily="18" charset="0"/>
                                          <a:cs typeface="Times New Roman" panose="02020603050405020304" pitchFamily="18" charset="0"/>
                                        </a:rPr>
                                        <m:t>𝑖𝑛</m:t>
                                      </m:r>
                                    </m:sup>
                                  </m:sSup>
                                </m:sub>
                                <m:sup>
                                  <m:r>
                                    <a:rPr kumimoji="1" lang="en-US" altLang="zh-CN" b="0" i="1" smtClean="0">
                                      <a:latin typeface="Cambria Math" panose="02040503050406030204" pitchFamily="18" charset="0"/>
                                      <a:cs typeface="Times New Roman" panose="02020603050405020304" pitchFamily="18" charset="0"/>
                                    </a:rPr>
                                    <m:t>𝑖𝑛</m:t>
                                  </m:r>
                                </m:sup>
                              </m:sSubSup>
                            </m:e>
                          </m:d>
                          <m:r>
                            <a:rPr kumimoji="1" lang="en-US" altLang="zh-CN" b="0" i="1" smtClean="0">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6</m:t>
                              </m:r>
                            </m:e>
                          </m:d>
                        </m:e>
                      </m:eqArr>
                    </m:oMath>
                  </m:oMathPara>
                </a14:m>
                <a:endParaRPr kumimoji="1" lang="en-US" altLang="zh-CN" b="0" dirty="0">
                  <a:latin typeface="Times New Roman" panose="02020603050405020304" pitchFamily="18" charset="0"/>
                  <a:cs typeface="Times New Roman" panose="02020603050405020304" pitchFamily="18" charset="0"/>
                </a:endParaRPr>
              </a:p>
              <a:p>
                <a:pPr algn="just"/>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D4288942-3AEF-6E8D-4CB5-DA6FE03F9CAF}"/>
                  </a:ext>
                </a:extLst>
              </p:cNvPr>
              <p:cNvSpPr txBox="1">
                <a:spLocks noRot="1" noChangeAspect="1" noMove="1" noResize="1" noEditPoints="1" noAdjustHandles="1" noChangeArrowheads="1" noChangeShapeType="1" noTextEdit="1"/>
              </p:cNvSpPr>
              <p:nvPr/>
            </p:nvSpPr>
            <p:spPr>
              <a:xfrm>
                <a:off x="352393" y="4256790"/>
                <a:ext cx="5558674" cy="2205284"/>
              </a:xfrm>
              <a:prstGeom prst="rect">
                <a:avLst/>
              </a:prstGeom>
              <a:blipFill>
                <a:blip r:embed="rId4"/>
                <a:stretch>
                  <a:fillRect l="-911" t="-1149" r="-9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27470D8-4D4E-4A8E-52E4-3FDE189D6A1F}"/>
                  </a:ext>
                </a:extLst>
              </p:cNvPr>
              <p:cNvSpPr txBox="1"/>
              <p:nvPr/>
            </p:nvSpPr>
            <p:spPr>
              <a:xfrm>
                <a:off x="6096000" y="4256790"/>
                <a:ext cx="5904216" cy="1995033"/>
              </a:xfrm>
              <a:prstGeom prst="rect">
                <a:avLst/>
              </a:prstGeom>
              <a:noFill/>
            </p:spPr>
            <p:txBody>
              <a:bodyPr wrap="square" rtlCol="0">
                <a:spAutoFit/>
              </a:bodyPr>
              <a:lstStyle/>
              <a:p>
                <a:pPr algn="just"/>
                <a:r>
                  <a:rPr kumimoji="1" lang="en-US" altLang="zh-CN" dirty="0">
                    <a:latin typeface="Times New Roman" panose="02020603050405020304" pitchFamily="18" charset="0"/>
                    <a:cs typeface="Times New Roman" panose="02020603050405020304" pitchFamily="18" charset="0"/>
                  </a:rPr>
                  <a:t>Comparing the outer identity:</a:t>
                </a:r>
                <a:endParaRPr kumimoji="1" lang="en-US" altLang="zh-CN" b="0" i="1" dirty="0">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sSub>
                            <m:sSubPr>
                              <m:ctrlPr>
                                <a:rPr kumimoji="1" lang="en-US" altLang="zh-CN" i="1" smtClean="0">
                                  <a:latin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cs typeface="Times New Roman" panose="02020603050405020304" pitchFamily="18" charset="0"/>
                                </a:rPr>
                                <m:t>𝐷</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𝑜𝑢𝑡</m:t>
                              </m:r>
                            </m:sub>
                          </m:sSub>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𝑑</m:t>
                          </m:r>
                          <m:d>
                            <m:dPr>
                              <m:ctrlPr>
                                <a:rPr kumimoji="1" lang="en-US" altLang="zh-CN" i="1">
                                  <a:latin typeface="Cambria Math" panose="02040503050406030204" pitchFamily="18" charset="0"/>
                                  <a:cs typeface="Times New Roman" panose="02020603050405020304" pitchFamily="18" charset="0"/>
                                </a:rPr>
                              </m:ctrlPr>
                            </m:dPr>
                            <m:e>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b="1">
                                      <a:latin typeface="Cambria Math" panose="02040503050406030204" pitchFamily="18" charset="0"/>
                                      <a:cs typeface="Times New Roman" panose="02020603050405020304" pitchFamily="18" charset="0"/>
                                    </a:rPr>
                                    <m:t>𝐟</m:t>
                                  </m:r>
                                </m:e>
                                <m:sup>
                                  <m:r>
                                    <a:rPr kumimoji="1" lang="en-US" altLang="zh-CN" b="0" i="1" smtClean="0">
                                      <a:latin typeface="Cambria Math" panose="02040503050406030204" pitchFamily="18" charset="0"/>
                                      <a:cs typeface="Times New Roman" panose="02020603050405020304" pitchFamily="18" charset="0"/>
                                    </a:rPr>
                                    <m:t>𝑜𝑢𝑡</m:t>
                                  </m:r>
                                </m:sup>
                              </m:sSup>
                              <m:r>
                                <a:rPr kumimoji="1" lang="en-US" altLang="zh-CN" i="1">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a:latin typeface="Cambria Math" panose="02040503050406030204" pitchFamily="18" charset="0"/>
                                      <a:cs typeface="Times New Roman" panose="02020603050405020304" pitchFamily="18" charset="0"/>
                                    </a:rPr>
                                    <m:t>𝐟</m:t>
                                  </m:r>
                                </m:e>
                                <m:sub>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i="1">
                                          <a:latin typeface="Cambria Math" panose="02040503050406030204" pitchFamily="18" charset="0"/>
                                          <a:cs typeface="Times New Roman" panose="02020603050405020304" pitchFamily="18" charset="0"/>
                                        </a:rPr>
                                        <m:t>𝑘</m:t>
                                      </m:r>
                                    </m:e>
                                    <m:sup>
                                      <m:r>
                                        <a:rPr kumimoji="1" lang="en-US" altLang="zh-CN" i="1">
                                          <a:latin typeface="Cambria Math" panose="02040503050406030204" pitchFamily="18" charset="0"/>
                                          <a:cs typeface="Times New Roman" panose="02020603050405020304" pitchFamily="18" charset="0"/>
                                        </a:rPr>
                                        <m:t>𝑖𝑛</m:t>
                                      </m:r>
                                    </m:sup>
                                  </m:sSup>
                                </m:sub>
                                <m:sup>
                                  <m:r>
                                    <a:rPr kumimoji="1" lang="en-US" altLang="zh-CN" b="0" i="1" smtClean="0">
                                      <a:latin typeface="Cambria Math" panose="02040503050406030204" pitchFamily="18" charset="0"/>
                                      <a:cs typeface="Times New Roman" panose="02020603050405020304" pitchFamily="18" charset="0"/>
                                    </a:rPr>
                                    <m:t>𝑜𝑢𝑡</m:t>
                                  </m:r>
                                </m:sup>
                              </m:sSubSup>
                            </m:e>
                          </m:d>
                          <m:r>
                            <a:rPr kumimoji="1" lang="en-US" altLang="zh-CN" i="1">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7</m:t>
                              </m:r>
                            </m:e>
                          </m:d>
                        </m:e>
                      </m:eqArr>
                    </m:oMath>
                  </m:oMathPara>
                </a14:m>
                <a:endParaRPr kumimoji="1" lang="en-US" altLang="zh-CN" b="0" dirty="0">
                  <a:latin typeface="Times New Roman" panose="02020603050405020304" pitchFamily="18" charset="0"/>
                  <a:cs typeface="Times New Roman" panose="02020603050405020304" pitchFamily="18" charset="0"/>
                </a:endParaRPr>
              </a:p>
              <a:p>
                <a:pPr algn="just"/>
                <a:r>
                  <a:rPr kumimoji="1" lang="en-US" altLang="zh-CN" dirty="0">
                    <a:latin typeface="Times New Roman" panose="02020603050405020304" pitchFamily="18" charset="0"/>
                    <a:cs typeface="Times New Roman" panose="02020603050405020304" pitchFamily="18" charset="0"/>
                  </a:rPr>
                  <a:t>Comparing the inner identity:</a:t>
                </a:r>
              </a:p>
              <a:p>
                <a:pPr algn="just"/>
                <a14:m>
                  <m:oMathPara xmlns:m="http://schemas.openxmlformats.org/officeDocument/2006/math">
                    <m:oMathParaPr>
                      <m:jc m:val="centerGroup"/>
                    </m:oMathParaPr>
                    <m:oMath xmlns:m="http://schemas.openxmlformats.org/officeDocument/2006/math">
                      <m:eqArr>
                        <m:eqArrPr>
                          <m:ctrlPr>
                            <a:rPr kumimoji="1" lang="en-US" altLang="zh-CN" i="1">
                              <a:latin typeface="Cambria Math" panose="02040503050406030204" pitchFamily="18" charset="0"/>
                              <a:cs typeface="Times New Roman" panose="02020603050405020304" pitchFamily="18" charset="0"/>
                            </a:rPr>
                          </m:ctrlPr>
                        </m:eqArrPr>
                        <m:e>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𝐷</m:t>
                              </m:r>
                            </m:e>
                            <m:sub>
                              <m:r>
                                <a:rPr kumimoji="1" lang="en-US" altLang="zh-CN" b="0" i="1" smtClean="0">
                                  <a:latin typeface="Cambria Math" panose="02040503050406030204" pitchFamily="18" charset="0"/>
                                  <a:cs typeface="Times New Roman" panose="02020603050405020304" pitchFamily="18" charset="0"/>
                                </a:rPr>
                                <m:t>𝑖𝑛</m:t>
                              </m:r>
                            </m:sub>
                          </m:sSub>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𝑑</m:t>
                          </m:r>
                          <m:d>
                            <m:dPr>
                              <m:ctrlPr>
                                <a:rPr kumimoji="1" lang="en-US" altLang="zh-CN" i="1">
                                  <a:latin typeface="Cambria Math" panose="02040503050406030204" pitchFamily="18" charset="0"/>
                                  <a:cs typeface="Times New Roman" panose="02020603050405020304" pitchFamily="18" charset="0"/>
                                </a:rPr>
                              </m:ctrlPr>
                            </m:dPr>
                            <m:e>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b="1">
                                      <a:latin typeface="Cambria Math" panose="02040503050406030204" pitchFamily="18" charset="0"/>
                                      <a:cs typeface="Times New Roman" panose="02020603050405020304" pitchFamily="18" charset="0"/>
                                    </a:rPr>
                                    <m:t>𝐟</m:t>
                                  </m:r>
                                </m:e>
                                <m:sup>
                                  <m:r>
                                    <a:rPr kumimoji="1" lang="en-US" altLang="zh-CN" b="0" i="1" smtClean="0">
                                      <a:latin typeface="Cambria Math" panose="02040503050406030204" pitchFamily="18" charset="0"/>
                                      <a:cs typeface="Times New Roman" panose="02020603050405020304" pitchFamily="18" charset="0"/>
                                    </a:rPr>
                                    <m:t>𝑖𝑛</m:t>
                                  </m:r>
                                </m:sup>
                              </m:sSup>
                              <m:r>
                                <a:rPr kumimoji="1" lang="en-US" altLang="zh-CN" i="1">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a:latin typeface="Cambria Math" panose="02040503050406030204" pitchFamily="18" charset="0"/>
                                      <a:cs typeface="Times New Roman" panose="02020603050405020304" pitchFamily="18" charset="0"/>
                                    </a:rPr>
                                    <m:t>𝐟</m:t>
                                  </m:r>
                                </m:e>
                                <m:sub>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i="1">
                                          <a:latin typeface="Cambria Math" panose="02040503050406030204" pitchFamily="18" charset="0"/>
                                          <a:cs typeface="Times New Roman" panose="02020603050405020304" pitchFamily="18" charset="0"/>
                                        </a:rPr>
                                        <m:t>𝑘</m:t>
                                      </m:r>
                                    </m:e>
                                    <m:sup>
                                      <m:r>
                                        <a:rPr kumimoji="1" lang="en-US" altLang="zh-CN" b="0" i="1" smtClean="0">
                                          <a:latin typeface="Cambria Math" panose="02040503050406030204" pitchFamily="18" charset="0"/>
                                          <a:cs typeface="Times New Roman" panose="02020603050405020304" pitchFamily="18" charset="0"/>
                                        </a:rPr>
                                        <m:t>𝑜𝑢𝑡</m:t>
                                      </m:r>
                                    </m:sup>
                                  </m:sSup>
                                </m:sub>
                                <m:sup>
                                  <m:r>
                                    <a:rPr kumimoji="1" lang="en-US" altLang="zh-CN" b="0" i="1" smtClean="0">
                                      <a:latin typeface="Cambria Math" panose="02040503050406030204" pitchFamily="18" charset="0"/>
                                      <a:cs typeface="Times New Roman" panose="02020603050405020304" pitchFamily="18" charset="0"/>
                                    </a:rPr>
                                    <m:t>𝑖𝑛</m:t>
                                  </m:r>
                                </m:sup>
                              </m:sSubSup>
                            </m:e>
                          </m:d>
                          <m:r>
                            <a:rPr kumimoji="1" lang="en-US" altLang="zh-CN" i="1">
                              <a:latin typeface="Cambria Math" panose="02040503050406030204" pitchFamily="18" charset="0"/>
                              <a:cs typeface="Times New Roman" panose="02020603050405020304" pitchFamily="18" charset="0"/>
                            </a:rPr>
                            <m:t>#</m:t>
                          </m:r>
                          <m:d>
                            <m:dPr>
                              <m:ctrlPr>
                                <a:rPr kumimoji="1" lang="en-US" altLang="zh-CN" i="1">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8</m:t>
                              </m:r>
                            </m:e>
                          </m:d>
                        </m:e>
                      </m:eqArr>
                    </m:oMath>
                  </m:oMathPara>
                </a14:m>
                <a:endParaRPr kumimoji="1" lang="en-US" altLang="zh-CN" b="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kumimoji="1" lang="en-US" altLang="zh-CN" i="1">
                              <a:latin typeface="Cambria Math" panose="02040503050406030204" pitchFamily="18" charset="0"/>
                              <a:cs typeface="Times New Roman" panose="02020603050405020304" pitchFamily="18" charset="0"/>
                            </a:rPr>
                          </m:ctrlPr>
                        </m:eqArrPr>
                        <m:e>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i="1">
                                  <a:latin typeface="Cambria Math" panose="02040503050406030204" pitchFamily="18" charset="0"/>
                                  <a:cs typeface="Times New Roman" panose="02020603050405020304" pitchFamily="18" charset="0"/>
                                </a:rPr>
                                <m:t>𝑘</m:t>
                              </m:r>
                            </m:e>
                            <m:sup>
                              <m:r>
                                <a:rPr kumimoji="1" lang="en-US" altLang="zh-CN" b="0" i="1" smtClean="0">
                                  <a:latin typeface="Cambria Math" panose="02040503050406030204" pitchFamily="18" charset="0"/>
                                  <a:cs typeface="Times New Roman" panose="02020603050405020304" pitchFamily="18" charset="0"/>
                                </a:rPr>
                                <m:t>𝑜𝑢𝑡</m:t>
                              </m:r>
                            </m:sup>
                          </m:sSup>
                          <m:r>
                            <a:rPr kumimoji="1" lang="en-US" altLang="zh-CN" i="1">
                              <a:latin typeface="Cambria Math" panose="02040503050406030204" pitchFamily="18" charset="0"/>
                              <a:cs typeface="Times New Roman" panose="02020603050405020304" pitchFamily="18" charset="0"/>
                            </a:rPr>
                            <m:t>=</m:t>
                          </m:r>
                          <m:func>
                            <m:funcPr>
                              <m:ctrlPr>
                                <a:rPr kumimoji="1" lang="zh-CN" altLang="en-US" i="1">
                                  <a:latin typeface="Cambria Math" panose="02040503050406030204" pitchFamily="18" charset="0"/>
                                  <a:cs typeface="Times New Roman" panose="02020603050405020304" pitchFamily="18" charset="0"/>
                                </a:rPr>
                              </m:ctrlPr>
                            </m:funcPr>
                            <m:fName>
                              <m:r>
                                <m:rPr>
                                  <m:sty m:val="p"/>
                                </m:rPr>
                                <a:rPr kumimoji="1" lang="en-US" altLang="zh-CN">
                                  <a:latin typeface="Cambria Math" panose="02040503050406030204" pitchFamily="18" charset="0"/>
                                  <a:cs typeface="Times New Roman" panose="02020603050405020304" pitchFamily="18" charset="0"/>
                                </a:rPr>
                                <m:t>arg</m:t>
                              </m:r>
                            </m:fName>
                            <m:e>
                              <m:func>
                                <m:funcPr>
                                  <m:ctrlPr>
                                    <a:rPr kumimoji="1" lang="en-US" altLang="zh-CN" i="1">
                                      <a:latin typeface="Cambria Math" panose="02040503050406030204" pitchFamily="18" charset="0"/>
                                      <a:cs typeface="Times New Roman" panose="02020603050405020304" pitchFamily="18" charset="0"/>
                                    </a:rPr>
                                  </m:ctrlPr>
                                </m:funcPr>
                                <m:fName>
                                  <m:limLow>
                                    <m:limLowPr>
                                      <m:ctrlPr>
                                        <a:rPr kumimoji="1" lang="en-US" altLang="zh-CN" i="1">
                                          <a:latin typeface="Cambria Math" panose="02040503050406030204" pitchFamily="18" charset="0"/>
                                          <a:cs typeface="Times New Roman" panose="02020603050405020304" pitchFamily="18" charset="0"/>
                                        </a:rPr>
                                      </m:ctrlPr>
                                    </m:limLowPr>
                                    <m:e>
                                      <m:r>
                                        <m:rPr>
                                          <m:sty m:val="p"/>
                                        </m:rPr>
                                        <a:rPr kumimoji="1" lang="en-US" altLang="zh-CN">
                                          <a:latin typeface="Cambria Math" panose="02040503050406030204" pitchFamily="18" charset="0"/>
                                          <a:cs typeface="Times New Roman" panose="02020603050405020304" pitchFamily="18" charset="0"/>
                                        </a:rPr>
                                        <m:t>min</m:t>
                                      </m:r>
                                    </m:e>
                                    <m:lim>
                                      <m:r>
                                        <a:rPr kumimoji="1" lang="en-US" altLang="zh-CN" i="1">
                                          <a:latin typeface="Cambria Math" panose="02040503050406030204" pitchFamily="18" charset="0"/>
                                          <a:cs typeface="Times New Roman" panose="02020603050405020304" pitchFamily="18" charset="0"/>
                                        </a:rPr>
                                        <m:t>𝑛</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∈1,…,</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𝑁</m:t>
                                      </m:r>
                                    </m:lim>
                                  </m:limLow>
                                </m:fName>
                                <m:e>
                                  <m:r>
                                    <a:rPr kumimoji="1" lang="en-US" altLang="zh-CN" i="1">
                                      <a:latin typeface="Cambria Math" panose="02040503050406030204" pitchFamily="18" charset="0"/>
                                      <a:cs typeface="Times New Roman" panose="02020603050405020304" pitchFamily="18" charset="0"/>
                                    </a:rPr>
                                    <m:t>𝑑</m:t>
                                  </m:r>
                                  <m:r>
                                    <a:rPr kumimoji="1" lang="en-US" altLang="zh-CN" i="1">
                                      <a:latin typeface="Cambria Math" panose="02040503050406030204" pitchFamily="18" charset="0"/>
                                      <a:cs typeface="Times New Roman" panose="02020603050405020304" pitchFamily="18" charset="0"/>
                                    </a:rPr>
                                    <m:t>(</m:t>
                                  </m:r>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b="1">
                                          <a:latin typeface="Cambria Math" panose="02040503050406030204" pitchFamily="18" charset="0"/>
                                          <a:cs typeface="Times New Roman" panose="02020603050405020304" pitchFamily="18" charset="0"/>
                                        </a:rPr>
                                        <m:t>𝐟</m:t>
                                      </m:r>
                                    </m:e>
                                    <m:sup>
                                      <m:r>
                                        <a:rPr kumimoji="1" lang="en-US" altLang="zh-CN" b="0" i="1" smtClean="0">
                                          <a:latin typeface="Cambria Math" panose="02040503050406030204" pitchFamily="18" charset="0"/>
                                          <a:cs typeface="Times New Roman" panose="02020603050405020304" pitchFamily="18" charset="0"/>
                                        </a:rPr>
                                        <m:t>𝑜𝑢𝑡</m:t>
                                      </m:r>
                                    </m:sup>
                                  </m:sSup>
                                  <m:r>
                                    <a:rPr kumimoji="1" lang="en-US" altLang="zh-CN" i="1">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a:latin typeface="Cambria Math" panose="02040503050406030204" pitchFamily="18" charset="0"/>
                                          <a:cs typeface="Times New Roman" panose="02020603050405020304" pitchFamily="18" charset="0"/>
                                        </a:rPr>
                                        <m:t>𝐟</m:t>
                                      </m:r>
                                    </m:e>
                                    <m:sub>
                                      <m:r>
                                        <a:rPr kumimoji="1" lang="en-US" altLang="zh-CN" i="1">
                                          <a:latin typeface="Cambria Math" panose="02040503050406030204" pitchFamily="18" charset="0"/>
                                          <a:cs typeface="Times New Roman" panose="02020603050405020304" pitchFamily="18" charset="0"/>
                                        </a:rPr>
                                        <m:t>𝑛</m:t>
                                      </m:r>
                                    </m:sub>
                                    <m:sup>
                                      <m:r>
                                        <a:rPr kumimoji="1" lang="en-US" altLang="zh-CN" i="1">
                                          <a:latin typeface="Cambria Math" panose="02040503050406030204" pitchFamily="18" charset="0"/>
                                          <a:cs typeface="Times New Roman" panose="02020603050405020304" pitchFamily="18" charset="0"/>
                                        </a:rPr>
                                        <m:t>𝑜𝑢𝑡</m:t>
                                      </m:r>
                                    </m:sup>
                                  </m:sSubSup>
                                  <m:r>
                                    <a:rPr kumimoji="1" lang="en-US" altLang="zh-CN" i="1">
                                      <a:latin typeface="Cambria Math" panose="02040503050406030204" pitchFamily="18" charset="0"/>
                                      <a:cs typeface="Times New Roman" panose="02020603050405020304" pitchFamily="18" charset="0"/>
                                    </a:rPr>
                                    <m:t>)</m:t>
                                  </m:r>
                                </m:e>
                              </m:func>
                            </m:e>
                          </m:func>
                          <m:r>
                            <a:rPr kumimoji="1" lang="en-US" altLang="zh-CN" i="1">
                              <a:latin typeface="Cambria Math" panose="02040503050406030204" pitchFamily="18" charset="0"/>
                              <a:cs typeface="Times New Roman" panose="02020603050405020304" pitchFamily="18" charset="0"/>
                            </a:rPr>
                            <m:t>,</m:t>
                          </m:r>
                          <m:r>
                            <a:rPr kumimoji="1" lang="zh-CN" altLang="en-US" i="1">
                              <a:latin typeface="Cambria Math" panose="02040503050406030204" pitchFamily="18" charset="0"/>
                              <a:cs typeface="Times New Roman" panose="02020603050405020304" pitchFamily="18" charset="0"/>
                            </a:rPr>
                            <m:t> </m:t>
                          </m:r>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𝑜𝑢𝑡</m:t>
                              </m:r>
                            </m:sub>
                          </m:sSub>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𝑑</m:t>
                          </m:r>
                          <m:d>
                            <m:dPr>
                              <m:ctrlPr>
                                <a:rPr kumimoji="1" lang="en-US" altLang="zh-CN" i="1">
                                  <a:latin typeface="Cambria Math" panose="02040503050406030204" pitchFamily="18" charset="0"/>
                                  <a:cs typeface="Times New Roman" panose="02020603050405020304" pitchFamily="18" charset="0"/>
                                </a:rPr>
                              </m:ctrlPr>
                            </m:dPr>
                            <m:e>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b="1">
                                      <a:latin typeface="Cambria Math" panose="02040503050406030204" pitchFamily="18" charset="0"/>
                                      <a:cs typeface="Times New Roman" panose="02020603050405020304" pitchFamily="18" charset="0"/>
                                    </a:rPr>
                                    <m:t>𝐟</m:t>
                                  </m:r>
                                </m:e>
                                <m:sup>
                                  <m:r>
                                    <a:rPr kumimoji="1" lang="en-US" altLang="zh-CN" b="0" i="1" smtClean="0">
                                      <a:latin typeface="Cambria Math" panose="02040503050406030204" pitchFamily="18" charset="0"/>
                                      <a:cs typeface="Times New Roman" panose="02020603050405020304" pitchFamily="18" charset="0"/>
                                    </a:rPr>
                                    <m:t>𝑜𝑢𝑡</m:t>
                                  </m:r>
                                </m:sup>
                              </m:sSup>
                              <m:r>
                                <a:rPr kumimoji="1" lang="en-US" altLang="zh-CN" i="1">
                                  <a:latin typeface="Cambria Math" panose="02040503050406030204" pitchFamily="18" charset="0"/>
                                  <a:cs typeface="Times New Roman" panose="02020603050405020304" pitchFamily="18" charset="0"/>
                                </a:rPr>
                                <m:t>,</m:t>
                              </m:r>
                              <m:sSubSup>
                                <m:sSubSupPr>
                                  <m:ctrlPr>
                                    <a:rPr kumimoji="1" lang="en-US" altLang="zh-CN" i="1">
                                      <a:latin typeface="Cambria Math" panose="02040503050406030204" pitchFamily="18" charset="0"/>
                                      <a:cs typeface="Times New Roman" panose="02020603050405020304" pitchFamily="18" charset="0"/>
                                    </a:rPr>
                                  </m:ctrlPr>
                                </m:sSubSupPr>
                                <m:e>
                                  <m:r>
                                    <a:rPr kumimoji="1" lang="en-US" altLang="zh-CN" b="1">
                                      <a:latin typeface="Cambria Math" panose="02040503050406030204" pitchFamily="18" charset="0"/>
                                      <a:cs typeface="Times New Roman" panose="02020603050405020304" pitchFamily="18" charset="0"/>
                                    </a:rPr>
                                    <m:t>𝐟</m:t>
                                  </m:r>
                                </m:e>
                                <m:sub>
                                  <m:sSup>
                                    <m:sSupPr>
                                      <m:ctrlPr>
                                        <a:rPr kumimoji="1" lang="en-US" altLang="zh-CN" i="1">
                                          <a:latin typeface="Cambria Math" panose="02040503050406030204" pitchFamily="18" charset="0"/>
                                          <a:cs typeface="Times New Roman" panose="02020603050405020304" pitchFamily="18" charset="0"/>
                                        </a:rPr>
                                      </m:ctrlPr>
                                    </m:sSupPr>
                                    <m:e>
                                      <m:r>
                                        <a:rPr kumimoji="1" lang="en-US" altLang="zh-CN" i="1">
                                          <a:latin typeface="Cambria Math" panose="02040503050406030204" pitchFamily="18" charset="0"/>
                                          <a:cs typeface="Times New Roman" panose="02020603050405020304" pitchFamily="18" charset="0"/>
                                        </a:rPr>
                                        <m:t>𝑘</m:t>
                                      </m:r>
                                    </m:e>
                                    <m:sup>
                                      <m:r>
                                        <a:rPr kumimoji="1" lang="en-US" altLang="zh-CN" b="0" i="1" smtClean="0">
                                          <a:latin typeface="Cambria Math" panose="02040503050406030204" pitchFamily="18" charset="0"/>
                                          <a:cs typeface="Times New Roman" panose="02020603050405020304" pitchFamily="18" charset="0"/>
                                        </a:rPr>
                                        <m:t>𝑜𝑢𝑡</m:t>
                                      </m:r>
                                    </m:sup>
                                  </m:sSup>
                                </m:sub>
                                <m:sup>
                                  <m:r>
                                    <a:rPr kumimoji="1" lang="en-US" altLang="zh-CN" b="0" i="1" smtClean="0">
                                      <a:latin typeface="Cambria Math" panose="02040503050406030204" pitchFamily="18" charset="0"/>
                                      <a:cs typeface="Times New Roman" panose="02020603050405020304" pitchFamily="18" charset="0"/>
                                    </a:rPr>
                                    <m:t>𝑜𝑢𝑡</m:t>
                                  </m:r>
                                </m:sup>
                              </m:sSubSup>
                            </m:e>
                          </m:d>
                          <m:r>
                            <a:rPr kumimoji="1" lang="en-US" altLang="zh-CN" i="1">
                              <a:latin typeface="Cambria Math" panose="02040503050406030204" pitchFamily="18" charset="0"/>
                              <a:cs typeface="Times New Roman" panose="02020603050405020304" pitchFamily="18" charset="0"/>
                            </a:rPr>
                            <m:t>#</m:t>
                          </m:r>
                          <m:d>
                            <m:dPr>
                              <m:ctrlPr>
                                <a:rPr kumimoji="1" lang="en-US" altLang="zh-CN" i="1">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9</m:t>
                              </m:r>
                            </m:e>
                          </m:d>
                        </m:e>
                      </m:eqArr>
                    </m:oMath>
                  </m:oMathPara>
                </a14:m>
                <a:endParaRPr kumimoji="1" lang="en-US" altLang="zh-CN" dirty="0">
                  <a:latin typeface="Times New Roman" panose="02020603050405020304" pitchFamily="18" charset="0"/>
                  <a:cs typeface="Times New Roman" panose="02020603050405020304" pitchFamily="18" charset="0"/>
                </a:endParaRPr>
              </a:p>
              <a:p>
                <a:pPr algn="just"/>
                <a:endParaRPr kumimoji="1" lang="en-US" altLang="zh-CN"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727470D8-4D4E-4A8E-52E4-3FDE189D6A1F}"/>
                  </a:ext>
                </a:extLst>
              </p:cNvPr>
              <p:cNvSpPr txBox="1">
                <a:spLocks noRot="1" noChangeAspect="1" noMove="1" noResize="1" noEditPoints="1" noAdjustHandles="1" noChangeArrowheads="1" noChangeShapeType="1" noTextEdit="1"/>
              </p:cNvSpPr>
              <p:nvPr/>
            </p:nvSpPr>
            <p:spPr>
              <a:xfrm>
                <a:off x="6096000" y="4256790"/>
                <a:ext cx="5904216" cy="1995033"/>
              </a:xfrm>
              <a:prstGeom prst="rect">
                <a:avLst/>
              </a:prstGeom>
              <a:blipFill>
                <a:blip r:embed="rId5"/>
                <a:stretch>
                  <a:fillRect l="-858" t="-1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7230370"/>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9597692" cy="769441"/>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 Identity Consistency Transformer</a:t>
            </a:r>
          </a:p>
          <a:p>
            <a:r>
              <a:rPr kumimoji="1" lang="zh-CN" altLang="en-US" sz="2000" b="1" dirty="0">
                <a:solidFill>
                  <a:srgbClr val="2958A0"/>
                </a:solidFill>
                <a:latin typeface="Times New Roman" panose="02020603050405020304" pitchFamily="18" charset="0"/>
                <a:cs typeface="Times New Roman" panose="02020603050405020304" pitchFamily="18" charset="0"/>
              </a:rPr>
              <a:t>    </a:t>
            </a:r>
            <a:r>
              <a:rPr kumimoji="1" lang="en" altLang="zh-CN" sz="2000" b="1" dirty="0">
                <a:solidFill>
                  <a:srgbClr val="2958A0"/>
                </a:solidFill>
                <a:latin typeface="Times New Roman" panose="02020603050405020304" pitchFamily="18" charset="0"/>
                <a:cs typeface="Times New Roman" panose="02020603050405020304" pitchFamily="18" charset="0"/>
              </a:rPr>
              <a:t>3.</a:t>
            </a:r>
            <a:r>
              <a:rPr kumimoji="1" lang="en-US" altLang="zh-CN" sz="2000" b="1" dirty="0">
                <a:solidFill>
                  <a:srgbClr val="2958A0"/>
                </a:solidFill>
                <a:latin typeface="Times New Roman" panose="02020603050405020304" pitchFamily="18" charset="0"/>
                <a:cs typeface="Times New Roman" panose="02020603050405020304" pitchFamily="18" charset="0"/>
              </a:rPr>
              <a:t>2</a:t>
            </a:r>
            <a:r>
              <a:rPr kumimoji="1" lang="en" altLang="zh-CN" sz="2000" b="1" dirty="0">
                <a:solidFill>
                  <a:srgbClr val="2958A0"/>
                </a:solidFill>
                <a:latin typeface="Times New Roman" panose="02020603050405020304" pitchFamily="18" charset="0"/>
                <a:cs typeface="Times New Roman" panose="02020603050405020304" pitchFamily="18" charset="0"/>
              </a:rPr>
              <a:t>. Identity ﻿Consistency Detection</a:t>
            </a:r>
            <a:r>
              <a:rPr kumimoji="1" lang="en-US" altLang="zh-CN" sz="2000" b="1" dirty="0">
                <a:solidFill>
                  <a:srgbClr val="2958A0"/>
                </a:solidFill>
                <a:latin typeface="Times New Roman" panose="02020603050405020304" pitchFamily="18" charset="0"/>
                <a:cs typeface="Times New Roman" panose="02020603050405020304" pitchFamily="18" charset="0"/>
              </a:rPr>
              <a:t>-﻿Reference-assisted identity consistency detection</a:t>
            </a:r>
            <a:endParaRPr kumimoji="1" lang="zh-CN" altLang="en-US" sz="2000" b="1" dirty="0">
              <a:solidFill>
                <a:srgbClr val="2958A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4516E6F-C584-32D9-CF55-E5E9F5EA8F44}"/>
              </a:ext>
            </a:extLst>
          </p:cNvPr>
          <p:cNvPicPr>
            <a:picLocks noChangeAspect="1"/>
          </p:cNvPicPr>
          <p:nvPr/>
        </p:nvPicPr>
        <p:blipFill>
          <a:blip r:embed="rId3"/>
          <a:stretch>
            <a:fillRect/>
          </a:stretch>
        </p:blipFill>
        <p:spPr>
          <a:xfrm>
            <a:off x="627033" y="1165367"/>
            <a:ext cx="10937934" cy="297511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4288942-3AEF-6E8D-4CB5-DA6FE03F9CAF}"/>
                  </a:ext>
                </a:extLst>
              </p:cNvPr>
              <p:cNvSpPr txBox="1"/>
              <p:nvPr/>
            </p:nvSpPr>
            <p:spPr>
              <a:xfrm>
                <a:off x="352393" y="4256790"/>
                <a:ext cx="11339598" cy="1349024"/>
              </a:xfrm>
              <a:prstGeom prst="rect">
                <a:avLst/>
              </a:prstGeom>
              <a:noFill/>
            </p:spPr>
            <p:txBody>
              <a:bodyPr wrap="square" rtlCol="0">
                <a:spAutoFit/>
              </a:bodyPr>
              <a:lstStyle/>
              <a:p>
                <a:pPr algn="just"/>
                <a:r>
                  <a:rPr kumimoji="1" lang="en" altLang="zh-CN" dirty="0">
                    <a:latin typeface="Times New Roman" panose="02020603050405020304" pitchFamily="18" charset="0"/>
                    <a:cs typeface="Times New Roman" panose="02020603050405020304" pitchFamily="18" charset="0"/>
                  </a:rPr>
                  <a:t>The final reference-assisted identity consistency detection is evaluated by the following measure that is combined from all the distances﻿</a:t>
                </a:r>
                <a:r>
                  <a:rPr kumimoji="1" lang="en-US" altLang="zh-CN" dirty="0">
                    <a:latin typeface="Times New Roman" panose="02020603050405020304" pitchFamily="18" charset="0"/>
                    <a:cs typeface="Times New Roman" panose="02020603050405020304" pitchFamily="18" charset="0"/>
                  </a:rPr>
                  <a:t>:</a:t>
                </a:r>
                <a:endParaRPr kumimoji="1" lang="en-US" altLang="zh-CN" b="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kumimoji="1" lang="en-US" altLang="zh-CN" i="1" smtClean="0">
                                  <a:latin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cs typeface="Times New Roman" panose="02020603050405020304" pitchFamily="18" charset="0"/>
                                </a:rPr>
                                <m:t>𝐷</m:t>
                              </m:r>
                            </m:e>
                            <m:sub>
                              <m:r>
                                <a:rPr kumimoji="1" lang="en-US" altLang="zh-CN" b="0" i="1" smtClean="0">
                                  <a:latin typeface="Cambria Math" panose="02040503050406030204" pitchFamily="18" charset="0"/>
                                  <a:cs typeface="Times New Roman" panose="02020603050405020304" pitchFamily="18" charset="0"/>
                                </a:rPr>
                                <m:t>𝑟𝑒𝑓</m:t>
                              </m:r>
                            </m:sub>
                          </m:sSub>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𝜆</m:t>
                          </m:r>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𝐷</m:t>
                              </m:r>
                            </m:e>
                            <m:sub>
                              <m:r>
                                <a:rPr kumimoji="1" lang="en-US" altLang="zh-CN" i="1">
                                  <a:latin typeface="Cambria Math" panose="02040503050406030204" pitchFamily="18" charset="0"/>
                                  <a:cs typeface="Times New Roman" panose="02020603050405020304" pitchFamily="18" charset="0"/>
                                </a:rPr>
                                <m:t>𝑖𝑛</m:t>
                              </m:r>
                              <m:r>
                                <a:rPr kumimoji="1" lang="en-US" altLang="zh-CN" i="1">
                                  <a:latin typeface="Cambria Math" panose="02040503050406030204" pitchFamily="18" charset="0"/>
                                  <a:cs typeface="Times New Roman" panose="02020603050405020304" pitchFamily="18" charset="0"/>
                                </a:rPr>
                                <m:t>_</m:t>
                              </m:r>
                              <m:r>
                                <a:rPr kumimoji="1" lang="en-US" altLang="zh-CN" i="1">
                                  <a:latin typeface="Cambria Math" panose="02040503050406030204" pitchFamily="18" charset="0"/>
                                  <a:cs typeface="Times New Roman" panose="02020603050405020304" pitchFamily="18" charset="0"/>
                                </a:rPr>
                                <m:t>𝑜𝑢𝑡</m:t>
                              </m:r>
                            </m:sub>
                          </m:sSub>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𝜔</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US" altLang="zh-CN" i="1">
                                      <a:latin typeface="Cambria Math" panose="02040503050406030204" pitchFamily="18" charset="0"/>
                                      <a:cs typeface="Times New Roman" panose="02020603050405020304" pitchFamily="18" charset="0"/>
                                    </a:rPr>
                                    <m:t>𝑖𝑛</m:t>
                                  </m:r>
                                </m:sub>
                              </m:sSub>
                            </m:e>
                          </m:d>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𝐷</m:t>
                              </m:r>
                            </m:e>
                            <m: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𝑜𝑢𝑡</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𝜔</m:t>
                          </m:r>
                          <m:d>
                            <m:d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𝑜𝑢𝑡</m:t>
                                  </m:r>
                                </m:sub>
                              </m:sSub>
                            </m:e>
                          </m:d>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𝐷</m:t>
                              </m:r>
                            </m:e>
                            <m:sub>
                              <m:r>
                                <a:rPr kumimoji="1" lang="en-US" altLang="zh-CN" b="0" i="1" smtClean="0">
                                  <a:latin typeface="Cambria Math" panose="02040503050406030204" pitchFamily="18" charset="0"/>
                                  <a:cs typeface="Times New Roman" panose="02020603050405020304" pitchFamily="18" charset="0"/>
                                </a:rPr>
                                <m:t>𝑖𝑛</m:t>
                              </m:r>
                            </m:sub>
                          </m:s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10</m:t>
                              </m:r>
                            </m:e>
                          </m:d>
                        </m:e>
                      </m:eqArr>
                    </m:oMath>
                  </m:oMathPara>
                </a14:m>
                <a:endParaRPr kumimoji="1"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kumimoji="1" lang="en-US" altLang="zh-CN" dirty="0">
                    <a:latin typeface="Times New Roman" panose="02020603050405020304" pitchFamily="18" charset="0"/>
                    <a:cs typeface="Times New Roman" panose="02020603050405020304" pitchFamily="18" charset="0"/>
                  </a:rPr>
                  <a:t>Where</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𝜆</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=2.5−</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𝜔</m:t>
                    </m:r>
                    <m:d>
                      <m:d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𝑜𝑢𝑡</m:t>
                            </m:r>
                          </m:sub>
                        </m:sSub>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𝜔</m:t>
                    </m:r>
                    <m:d>
                      <m:d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e>
                    </m:d>
                  </m:oMath>
                </a14:m>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𝜔</m:t>
                    </m:r>
                    <m:d>
                      <m:dPr>
                        <m:ctrlPr>
                          <a:rPr kumimoji="1"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𝑥</m:t>
                        </m:r>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fPr>
                      <m:num>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func>
                          <m:funcPr>
                            <m:ctrlPr>
                              <a:rPr kumimoji="1" lang="zh-CN" altLang="en-US"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cs typeface="Times New Roman" panose="02020603050405020304" pitchFamily="18" charset="0"/>
                              </a:rPr>
                              <m:t>exp</m:t>
                            </m:r>
                          </m:fName>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𝑥</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𝜏</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e>
                        </m:func>
                      </m:den>
                    </m:f>
                  </m:oMath>
                </a14:m>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𝜃</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=0.5,</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𝜏</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=0.5</m:t>
                    </m:r>
                  </m:oMath>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D4288942-3AEF-6E8D-4CB5-DA6FE03F9CAF}"/>
                  </a:ext>
                </a:extLst>
              </p:cNvPr>
              <p:cNvSpPr txBox="1">
                <a:spLocks noRot="1" noChangeAspect="1" noMove="1" noResize="1" noEditPoints="1" noAdjustHandles="1" noChangeArrowheads="1" noChangeShapeType="1" noTextEdit="1"/>
              </p:cNvSpPr>
              <p:nvPr/>
            </p:nvSpPr>
            <p:spPr>
              <a:xfrm>
                <a:off x="352393" y="4256790"/>
                <a:ext cx="11339598" cy="1349024"/>
              </a:xfrm>
              <a:prstGeom prst="rect">
                <a:avLst/>
              </a:prstGeom>
              <a:blipFill>
                <a:blip r:embed="rId4"/>
                <a:stretch>
                  <a:fillRect l="-447" t="-1869" r="-447" b="-2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1624389"/>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960793"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4. Experience</a:t>
            </a:r>
          </a:p>
        </p:txBody>
      </p:sp>
      <p:pic>
        <p:nvPicPr>
          <p:cNvPr id="2" name="图片 1">
            <a:extLst>
              <a:ext uri="{FF2B5EF4-FFF2-40B4-BE49-F238E27FC236}">
                <a16:creationId xmlns:a16="http://schemas.microsoft.com/office/drawing/2014/main" id="{413A1B70-8970-428B-09E2-D132A5C417C7}"/>
              </a:ext>
            </a:extLst>
          </p:cNvPr>
          <p:cNvPicPr>
            <a:picLocks noChangeAspect="1"/>
          </p:cNvPicPr>
          <p:nvPr/>
        </p:nvPicPr>
        <p:blipFill>
          <a:blip r:embed="rId3"/>
          <a:stretch>
            <a:fillRect/>
          </a:stretch>
        </p:blipFill>
        <p:spPr>
          <a:xfrm>
            <a:off x="804182" y="1125020"/>
            <a:ext cx="5137111" cy="5732980"/>
          </a:xfrm>
          <a:prstGeom prst="rect">
            <a:avLst/>
          </a:prstGeom>
        </p:spPr>
      </p:pic>
      <p:sp>
        <p:nvSpPr>
          <p:cNvPr id="4" name="文本框 3">
            <a:extLst>
              <a:ext uri="{FF2B5EF4-FFF2-40B4-BE49-F238E27FC236}">
                <a16:creationId xmlns:a16="http://schemas.microsoft.com/office/drawing/2014/main" id="{40BEA18B-DF27-4AA5-3F9A-CB0A5F120D4B}"/>
              </a:ext>
            </a:extLst>
          </p:cNvPr>
          <p:cNvSpPr txBox="1"/>
          <p:nvPr/>
        </p:nvSpPr>
        <p:spPr>
          <a:xfrm>
            <a:off x="804182" y="755688"/>
            <a:ext cx="226651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Compare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with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SOTA</a:t>
            </a:r>
            <a:endParaRPr kumimoji="1" lang="zh-CN" altLang="en-US"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AFB47DC-78E8-169E-54A4-D309FAAB7919}"/>
              </a:ext>
            </a:extLst>
          </p:cNvPr>
          <p:cNvPicPr>
            <a:picLocks noChangeAspect="1"/>
          </p:cNvPicPr>
          <p:nvPr/>
        </p:nvPicPr>
        <p:blipFill>
          <a:blip r:embed="rId4"/>
          <a:stretch>
            <a:fillRect/>
          </a:stretch>
        </p:blipFill>
        <p:spPr>
          <a:xfrm>
            <a:off x="6208147" y="1125020"/>
            <a:ext cx="5432175" cy="2696960"/>
          </a:xfrm>
          <a:prstGeom prst="rect">
            <a:avLst/>
          </a:prstGeom>
        </p:spPr>
      </p:pic>
    </p:spTree>
    <p:extLst>
      <p:ext uri="{BB962C8B-B14F-4D97-AF65-F5344CB8AC3E}">
        <p14:creationId xmlns:p14="http://schemas.microsoft.com/office/powerpoint/2010/main" val="558431437"/>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97AA168-4267-B6CB-29E1-703832378FFC}"/>
              </a:ext>
            </a:extLst>
          </p:cNvPr>
          <p:cNvSpPr txBox="1"/>
          <p:nvPr/>
        </p:nvSpPr>
        <p:spPr>
          <a:xfrm>
            <a:off x="523307" y="621231"/>
            <a:ext cx="3578358" cy="461665"/>
          </a:xfrm>
          <a:prstGeom prst="rect">
            <a:avLst/>
          </a:prstGeom>
          <a:noFill/>
        </p:spPr>
        <p:txBody>
          <a:bodyPr wrap="squar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Deepfakes</a:t>
            </a:r>
          </a:p>
        </p:txBody>
      </p:sp>
      <p:sp>
        <p:nvSpPr>
          <p:cNvPr id="4" name="文本框 3">
            <a:extLst>
              <a:ext uri="{FF2B5EF4-FFF2-40B4-BE49-F238E27FC236}">
                <a16:creationId xmlns:a16="http://schemas.microsoft.com/office/drawing/2014/main" id="{B2926265-29AA-2437-9905-E50BEB2AEF58}"/>
              </a:ext>
            </a:extLst>
          </p:cNvPr>
          <p:cNvSpPr txBox="1"/>
          <p:nvPr/>
        </p:nvSpPr>
        <p:spPr>
          <a:xfrm>
            <a:off x="858022" y="1127933"/>
            <a:ext cx="3578358" cy="142199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Monalisa talk</a:t>
            </a:r>
            <a:endParaRPr lang="en-US" altLang="zh-CN" sz="2000" b="1" dirty="0">
              <a:solidFill>
                <a:schemeClr val="tx2">
                  <a:lumMod val="50000"/>
                </a:schemeClr>
              </a:solidFill>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altLang="zh-CN" sz="2000" dirty="0">
                <a:solidFill>
                  <a:schemeClr val="tx2">
                    <a:lumMod val="50000"/>
                  </a:schemeClr>
                </a:solidFill>
                <a:latin typeface="Times New Roman" panose="02020603050405020304" pitchFamily="18" charset="0"/>
                <a:cs typeface="Times New Roman" panose="02020603050405020304" pitchFamily="18" charset="0"/>
              </a:rPr>
              <a:t>“</a:t>
            </a:r>
            <a:r>
              <a:rPr lang="en-US" altLang="zh-CN" sz="2000" dirty="0" err="1">
                <a:solidFill>
                  <a:schemeClr val="tx2">
                    <a:lumMod val="50000"/>
                  </a:schemeClr>
                </a:solidFill>
                <a:latin typeface="Times New Roman" panose="02020603050405020304" pitchFamily="18" charset="0"/>
                <a:cs typeface="Times New Roman" panose="02020603050405020304" pitchFamily="18" charset="0"/>
              </a:rPr>
              <a:t>JiRouJinLun</a:t>
            </a:r>
            <a:r>
              <a:rPr lang="en-US" altLang="zh-CN" sz="2000" dirty="0">
                <a:solidFill>
                  <a:schemeClr val="tx2">
                    <a:lumMod val="50000"/>
                  </a:schemeClr>
                </a:solidFill>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en-US" altLang="zh-CN" sz="2000" dirty="0">
                <a:solidFill>
                  <a:schemeClr val="tx2">
                    <a:lumMod val="50000"/>
                  </a:schemeClr>
                </a:solidFill>
                <a:latin typeface="Times New Roman" panose="02020603050405020304" pitchFamily="18" charset="0"/>
                <a:cs typeface="Times New Roman" panose="02020603050405020304" pitchFamily="18" charset="0"/>
              </a:rPr>
              <a:t>Obama call Trump “dipshit”</a:t>
            </a:r>
          </a:p>
        </p:txBody>
      </p:sp>
      <p:pic>
        <p:nvPicPr>
          <p:cNvPr id="5" name="图片 4">
            <a:extLst>
              <a:ext uri="{FF2B5EF4-FFF2-40B4-BE49-F238E27FC236}">
                <a16:creationId xmlns:a16="http://schemas.microsoft.com/office/drawing/2014/main" id="{914C77F4-C6F5-12A7-7816-4BC7020DC6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8021" y="3469530"/>
            <a:ext cx="2366959" cy="2668917"/>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DAF354E9-05B8-7B2A-7A0D-1988F1C1C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1671" y="3449144"/>
            <a:ext cx="2743263" cy="2686505"/>
          </a:xfrm>
          <a:prstGeom prst="rect">
            <a:avLst/>
          </a:prstGeom>
        </p:spPr>
      </p:pic>
      <p:pic>
        <p:nvPicPr>
          <p:cNvPr id="7" name="图片 6">
            <a:extLst>
              <a:ext uri="{FF2B5EF4-FFF2-40B4-BE49-F238E27FC236}">
                <a16:creationId xmlns:a16="http://schemas.microsoft.com/office/drawing/2014/main" id="{11D5762A-B20B-CDE2-AD2F-5EB3DB9F1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1626" y="3455449"/>
            <a:ext cx="2743263" cy="2680200"/>
          </a:xfrm>
          <a:prstGeom prst="rect">
            <a:avLst/>
          </a:prstGeom>
        </p:spPr>
      </p:pic>
      <p:sp>
        <p:nvSpPr>
          <p:cNvPr id="8" name="圆角矩形 7">
            <a:extLst>
              <a:ext uri="{FF2B5EF4-FFF2-40B4-BE49-F238E27FC236}">
                <a16:creationId xmlns:a16="http://schemas.microsoft.com/office/drawing/2014/main" id="{E829EEF6-62B8-8730-8FEB-AFA29C3060DB}"/>
              </a:ext>
            </a:extLst>
          </p:cNvPr>
          <p:cNvSpPr/>
          <p:nvPr/>
        </p:nvSpPr>
        <p:spPr>
          <a:xfrm>
            <a:off x="5013330" y="1082896"/>
            <a:ext cx="5487522" cy="1892121"/>
          </a:xfrm>
          <a:prstGeom prst="roundRect">
            <a:avLst>
              <a:gd name="adj" fmla="val 11471"/>
            </a:avLst>
          </a:prstGeom>
          <a:solidFill>
            <a:schemeClr val="accent3">
              <a:alpha val="25000"/>
            </a:schemeClr>
          </a:solid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lnSpc>
                <a:spcPts val="3000"/>
              </a:lnSpc>
            </a:pPr>
            <a:r>
              <a:rPr lang="en" altLang="zh-CN" sz="2000" dirty="0">
                <a:solidFill>
                  <a:schemeClr val="tx1"/>
                </a:solidFill>
                <a:latin typeface="Times New Roman" panose="02020603050405020304" pitchFamily="18" charset="0"/>
                <a:cs typeface="Times New Roman" panose="02020603050405020304" pitchFamily="18" charset="0"/>
              </a:rPr>
              <a:t>The 21st century’s answer to Photoshopping, deepfakes use a form of artificial intelligence called deep learning to make images of fake events, hence the name deepfake.</a:t>
            </a:r>
            <a:endParaRPr kumimoji="1" lang="zh-CN" altLang="en-US" sz="2000" dirty="0">
              <a:solidFill>
                <a:schemeClr val="tx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73C6AFB-1E34-B4C3-29BA-549670A3D718}"/>
              </a:ext>
            </a:extLst>
          </p:cNvPr>
          <p:cNvSpPr txBox="1"/>
          <p:nvPr/>
        </p:nvSpPr>
        <p:spPr>
          <a:xfrm>
            <a:off x="0" y="6425110"/>
            <a:ext cx="9749207" cy="369332"/>
          </a:xfrm>
          <a:prstGeom prst="rect">
            <a:avLst/>
          </a:prstGeom>
          <a:noFill/>
        </p:spPr>
        <p:txBody>
          <a:bodyPr wrap="none" rtlCol="0">
            <a:spAutoFit/>
          </a:bodyPr>
          <a:lstStyle/>
          <a:p>
            <a:r>
              <a:rPr kumimoji="1" lang="en" altLang="zh-CN" dirty="0">
                <a:latin typeface="Times New Roman" panose="02020603050405020304" pitchFamily="18" charset="0"/>
                <a:cs typeface="Times New Roman" panose="02020603050405020304" pitchFamily="18" charset="0"/>
                <a:hlinkClick r:id="rId6"/>
              </a:rPr>
              <a:t>https://www.theguardian.com/technology/2020/jan/13/what-are-deepfakes-and-how-can-you-spot-them</a:t>
            </a:r>
            <a:endParaRPr kumimoji="1"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2647496"/>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960793"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4. Experience</a:t>
            </a:r>
          </a:p>
        </p:txBody>
      </p:sp>
      <p:sp>
        <p:nvSpPr>
          <p:cNvPr id="4" name="文本框 3">
            <a:extLst>
              <a:ext uri="{FF2B5EF4-FFF2-40B4-BE49-F238E27FC236}">
                <a16:creationId xmlns:a16="http://schemas.microsoft.com/office/drawing/2014/main" id="{40BEA18B-DF27-4AA5-3F9A-CB0A5F120D4B}"/>
              </a:ext>
            </a:extLst>
          </p:cNvPr>
          <p:cNvSpPr txBox="1"/>
          <p:nvPr/>
        </p:nvSpPr>
        <p:spPr>
          <a:xfrm>
            <a:off x="804182" y="755688"/>
            <a:ext cx="1646605"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﻿Generalization</a:t>
            </a:r>
            <a:endParaRPr kumimoji="1" lang="zh-CN" altLang="en-US"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083C727E-F99F-545B-8056-8602B625F03B}"/>
              </a:ext>
            </a:extLst>
          </p:cNvPr>
          <p:cNvPicPr>
            <a:picLocks noChangeAspect="1"/>
          </p:cNvPicPr>
          <p:nvPr/>
        </p:nvPicPr>
        <p:blipFill>
          <a:blip r:embed="rId3"/>
          <a:stretch>
            <a:fillRect/>
          </a:stretch>
        </p:blipFill>
        <p:spPr>
          <a:xfrm>
            <a:off x="840768" y="1116007"/>
            <a:ext cx="10510463" cy="5741993"/>
          </a:xfrm>
          <a:prstGeom prst="rect">
            <a:avLst/>
          </a:prstGeom>
        </p:spPr>
      </p:pic>
    </p:spTree>
    <p:extLst>
      <p:ext uri="{BB962C8B-B14F-4D97-AF65-F5344CB8AC3E}">
        <p14:creationId xmlns:p14="http://schemas.microsoft.com/office/powerpoint/2010/main" val="316713652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960793"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4. Experience</a:t>
            </a:r>
          </a:p>
        </p:txBody>
      </p:sp>
      <p:sp>
        <p:nvSpPr>
          <p:cNvPr id="4" name="文本框 3">
            <a:extLst>
              <a:ext uri="{FF2B5EF4-FFF2-40B4-BE49-F238E27FC236}">
                <a16:creationId xmlns:a16="http://schemas.microsoft.com/office/drawing/2014/main" id="{40BEA18B-DF27-4AA5-3F9A-CB0A5F120D4B}"/>
              </a:ext>
            </a:extLst>
          </p:cNvPr>
          <p:cNvSpPr txBox="1"/>
          <p:nvPr/>
        </p:nvSpPr>
        <p:spPr>
          <a:xfrm>
            <a:off x="804182" y="755688"/>
            <a:ext cx="1678665"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﻿Ablation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Study</a:t>
            </a:r>
            <a:endParaRPr kumimoji="1" lang="zh-CN" altLang="en-US"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A29D939-79CF-238D-26B9-F7A206CF9B5E}"/>
              </a:ext>
            </a:extLst>
          </p:cNvPr>
          <p:cNvPicPr>
            <a:picLocks noChangeAspect="1"/>
          </p:cNvPicPr>
          <p:nvPr/>
        </p:nvPicPr>
        <p:blipFill rotWithShape="1">
          <a:blip r:embed="rId3"/>
          <a:srcRect t="1803"/>
          <a:stretch/>
        </p:blipFill>
        <p:spPr>
          <a:xfrm>
            <a:off x="711989" y="1335641"/>
            <a:ext cx="5558672" cy="1875472"/>
          </a:xfrm>
          <a:prstGeom prst="rect">
            <a:avLst/>
          </a:prstGeom>
        </p:spPr>
      </p:pic>
      <p:pic>
        <p:nvPicPr>
          <p:cNvPr id="5" name="图片 4">
            <a:extLst>
              <a:ext uri="{FF2B5EF4-FFF2-40B4-BE49-F238E27FC236}">
                <a16:creationId xmlns:a16="http://schemas.microsoft.com/office/drawing/2014/main" id="{61E8BEC2-28FE-9B0D-FBEA-862BA3D1F45F}"/>
              </a:ext>
            </a:extLst>
          </p:cNvPr>
          <p:cNvPicPr>
            <a:picLocks noChangeAspect="1"/>
          </p:cNvPicPr>
          <p:nvPr/>
        </p:nvPicPr>
        <p:blipFill>
          <a:blip r:embed="rId4"/>
          <a:stretch>
            <a:fillRect/>
          </a:stretch>
        </p:blipFill>
        <p:spPr>
          <a:xfrm>
            <a:off x="711989" y="3322976"/>
            <a:ext cx="5632722" cy="3375775"/>
          </a:xfrm>
          <a:prstGeom prst="rect">
            <a:avLst/>
          </a:prstGeom>
        </p:spPr>
      </p:pic>
      <p:pic>
        <p:nvPicPr>
          <p:cNvPr id="6" name="图片 5">
            <a:extLst>
              <a:ext uri="{FF2B5EF4-FFF2-40B4-BE49-F238E27FC236}">
                <a16:creationId xmlns:a16="http://schemas.microsoft.com/office/drawing/2014/main" id="{C7696E31-C5C9-7DA9-CF3C-8EA9C0B44E08}"/>
              </a:ext>
            </a:extLst>
          </p:cNvPr>
          <p:cNvPicPr>
            <a:picLocks noChangeAspect="1"/>
          </p:cNvPicPr>
          <p:nvPr/>
        </p:nvPicPr>
        <p:blipFill>
          <a:blip r:embed="rId5"/>
          <a:stretch>
            <a:fillRect/>
          </a:stretch>
        </p:blipFill>
        <p:spPr>
          <a:xfrm>
            <a:off x="6265094" y="1335641"/>
            <a:ext cx="5926906" cy="1875472"/>
          </a:xfrm>
          <a:prstGeom prst="rect">
            <a:avLst/>
          </a:prstGeom>
        </p:spPr>
      </p:pic>
    </p:spTree>
    <p:extLst>
      <p:ext uri="{BB962C8B-B14F-4D97-AF65-F5344CB8AC3E}">
        <p14:creationId xmlns:p14="http://schemas.microsoft.com/office/powerpoint/2010/main" val="662425530"/>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960793"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4. Experience</a:t>
            </a:r>
          </a:p>
        </p:txBody>
      </p:sp>
      <p:sp>
        <p:nvSpPr>
          <p:cNvPr id="4" name="文本框 3">
            <a:extLst>
              <a:ext uri="{FF2B5EF4-FFF2-40B4-BE49-F238E27FC236}">
                <a16:creationId xmlns:a16="http://schemas.microsoft.com/office/drawing/2014/main" id="{40BEA18B-DF27-4AA5-3F9A-CB0A5F120D4B}"/>
              </a:ext>
            </a:extLst>
          </p:cNvPr>
          <p:cNvSpPr txBox="1"/>
          <p:nvPr/>
        </p:nvSpPr>
        <p:spPr>
          <a:xfrm>
            <a:off x="804182" y="755688"/>
            <a:ext cx="1471300"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Visualization</a:t>
            </a:r>
          </a:p>
        </p:txBody>
      </p:sp>
      <p:pic>
        <p:nvPicPr>
          <p:cNvPr id="7" name="图片 6">
            <a:extLst>
              <a:ext uri="{FF2B5EF4-FFF2-40B4-BE49-F238E27FC236}">
                <a16:creationId xmlns:a16="http://schemas.microsoft.com/office/drawing/2014/main" id="{B5A9D526-C244-147E-4F56-D77C9F6BF2D8}"/>
              </a:ext>
            </a:extLst>
          </p:cNvPr>
          <p:cNvPicPr>
            <a:picLocks noChangeAspect="1"/>
          </p:cNvPicPr>
          <p:nvPr/>
        </p:nvPicPr>
        <p:blipFill>
          <a:blip r:embed="rId3"/>
          <a:stretch>
            <a:fillRect/>
          </a:stretch>
        </p:blipFill>
        <p:spPr>
          <a:xfrm>
            <a:off x="1386002" y="1125020"/>
            <a:ext cx="5084302" cy="5486400"/>
          </a:xfrm>
          <a:prstGeom prst="rect">
            <a:avLst/>
          </a:prstGeom>
        </p:spPr>
      </p:pic>
    </p:spTree>
    <p:extLst>
      <p:ext uri="{BB962C8B-B14F-4D97-AF65-F5344CB8AC3E}">
        <p14:creationId xmlns:p14="http://schemas.microsoft.com/office/powerpoint/2010/main" val="2132031768"/>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525169" y="252389"/>
            <a:ext cx="1141659"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Review</a:t>
            </a:r>
          </a:p>
        </p:txBody>
      </p:sp>
      <p:pic>
        <p:nvPicPr>
          <p:cNvPr id="2" name="图片 1">
            <a:extLst>
              <a:ext uri="{FF2B5EF4-FFF2-40B4-BE49-F238E27FC236}">
                <a16:creationId xmlns:a16="http://schemas.microsoft.com/office/drawing/2014/main" id="{01782E0E-2B2F-113D-97B9-24B324B1D3B3}"/>
              </a:ext>
            </a:extLst>
          </p:cNvPr>
          <p:cNvPicPr>
            <a:picLocks noChangeAspect="1"/>
          </p:cNvPicPr>
          <p:nvPr/>
        </p:nvPicPr>
        <p:blipFill>
          <a:blip r:embed="rId3"/>
          <a:stretch>
            <a:fillRect/>
          </a:stretch>
        </p:blipFill>
        <p:spPr>
          <a:xfrm>
            <a:off x="1359246" y="714054"/>
            <a:ext cx="9473507" cy="6143946"/>
          </a:xfrm>
          <a:prstGeom prst="rect">
            <a:avLst/>
          </a:prstGeom>
        </p:spPr>
      </p:pic>
    </p:spTree>
    <p:extLst>
      <p:ext uri="{BB962C8B-B14F-4D97-AF65-F5344CB8AC3E}">
        <p14:creationId xmlns:p14="http://schemas.microsoft.com/office/powerpoint/2010/main" val="22095286"/>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909B0A-BDAE-12CB-B8F1-648D602547EA}"/>
              </a:ext>
            </a:extLst>
          </p:cNvPr>
          <p:cNvSpPr txBox="1"/>
          <p:nvPr/>
        </p:nvSpPr>
        <p:spPr>
          <a:xfrm>
            <a:off x="0" y="1757549"/>
            <a:ext cx="12192000" cy="1569660"/>
          </a:xfrm>
          <a:prstGeom prst="rect">
            <a:avLst/>
          </a:prstGeom>
          <a:noFill/>
        </p:spPr>
        <p:txBody>
          <a:bodyPr wrap="square" rtlCol="0">
            <a:spAutoFit/>
          </a:bodyPr>
          <a:lstStyle/>
          <a:p>
            <a:pPr algn="ctr"/>
            <a:r>
              <a:rPr lang="en-US" altLang="zh-CN" sz="4800" b="1" dirty="0">
                <a:latin typeface="Times New Roman" panose="02020603050405020304" pitchFamily="18" charset="0"/>
                <a:cs typeface="Times New Roman" panose="02020603050405020304" pitchFamily="18" charset="0"/>
              </a:rPr>
              <a:t>Celeb-DF: A Large-scale Challenging Dataset for DeepFake Forensics</a:t>
            </a:r>
            <a:endParaRPr kumimoji="1" lang="zh-CN" altLang="en-US" sz="4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EC3FD9F-CA4B-F455-2312-F48B1092C179}"/>
              </a:ext>
            </a:extLst>
          </p:cNvPr>
          <p:cNvSpPr txBox="1"/>
          <p:nvPr/>
        </p:nvSpPr>
        <p:spPr>
          <a:xfrm>
            <a:off x="5229415" y="6020790"/>
            <a:ext cx="1733167" cy="461665"/>
          </a:xfrm>
          <a:prstGeom prst="rect">
            <a:avLst/>
          </a:prstGeom>
          <a:noFill/>
        </p:spPr>
        <p:txBody>
          <a:bodyPr wrap="none" rtlCol="0">
            <a:spAutoFit/>
          </a:bodyPr>
          <a:lstStyle/>
          <a:p>
            <a:r>
              <a:rPr kumimoji="1" lang="en-US" altLang="zh-CN" sz="2400" b="1" dirty="0">
                <a:solidFill>
                  <a:srgbClr val="FF0000"/>
                </a:solidFill>
                <a:latin typeface="Times New Roman" panose="02020603050405020304" pitchFamily="18" charset="0"/>
                <a:cs typeface="Times New Roman" panose="02020603050405020304" pitchFamily="18" charset="0"/>
              </a:rPr>
              <a:t>CVPR</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2020</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F4077510-5E2D-1A62-6A64-D53469CC0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979" y="3530792"/>
            <a:ext cx="7394041" cy="1186163"/>
          </a:xfrm>
          <a:prstGeom prst="rect">
            <a:avLst/>
          </a:prstGeom>
        </p:spPr>
      </p:pic>
    </p:spTree>
    <p:extLst>
      <p:ext uri="{BB962C8B-B14F-4D97-AF65-F5344CB8AC3E}">
        <p14:creationId xmlns:p14="http://schemas.microsoft.com/office/powerpoint/2010/main" val="2359837749"/>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636987"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Motivation</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A7D71FE-1781-0C6E-78CC-83ABC7753485}"/>
              </a:ext>
            </a:extLst>
          </p:cNvPr>
          <p:cNvSpPr txBox="1"/>
          <p:nvPr/>
        </p:nvSpPr>
        <p:spPr>
          <a:xfrm>
            <a:off x="939640" y="1073116"/>
            <a:ext cx="10192186" cy="1323439"/>
          </a:xfrm>
          <a:prstGeom prst="rect">
            <a:avLst/>
          </a:prstGeom>
          <a:noFill/>
        </p:spPr>
        <p:txBody>
          <a:bodyPr wrap="square" rtlCol="0">
            <a:spAutoFit/>
          </a:bodyPr>
          <a:lstStyle/>
          <a:p>
            <a:pPr marL="342900" indent="-342900">
              <a:buFont typeface="Wingdings" panose="05000000000000000000" pitchFamily="2" charset="2"/>
              <a:buChar char="Ø"/>
            </a:pPr>
            <a:r>
              <a:rPr kumimoji="1" lang="en-US" altLang="zh-CN" sz="2000" dirty="0">
                <a:latin typeface="Times New Roman" panose="02020603050405020304" pitchFamily="18" charset="0"/>
                <a:cs typeface="Times New Roman" panose="02020603050405020304" pitchFamily="18" charset="0"/>
              </a:rPr>
              <a:t>The development and evaluation of DeepFake detection algorithms calls for </a:t>
            </a:r>
            <a:r>
              <a:rPr kumimoji="1" lang="en-US" altLang="zh-CN" sz="2000" b="1" dirty="0">
                <a:latin typeface="Times New Roman" panose="02020603050405020304" pitchFamily="18" charset="0"/>
                <a:cs typeface="Times New Roman" panose="02020603050405020304" pitchFamily="18" charset="0"/>
              </a:rPr>
              <a:t>large-scale datasets</a:t>
            </a:r>
            <a:r>
              <a:rPr kumimoji="1" lang="en-US" altLang="zh-CN" sz="20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kumimoji="1" lang="en-US" altLang="zh-CN" sz="2000" dirty="0">
                <a:latin typeface="Times New Roman" panose="02020603050405020304" pitchFamily="18" charset="0"/>
                <a:cs typeface="Times New Roman" panose="02020603050405020304" pitchFamily="18" charset="0"/>
              </a:rPr>
              <a:t>However, the existing DeepFake datasets suffer from </a:t>
            </a:r>
            <a:r>
              <a:rPr kumimoji="1" lang="en-US" altLang="zh-CN" sz="2000" b="1" dirty="0">
                <a:latin typeface="Times New Roman" panose="02020603050405020304" pitchFamily="18" charset="0"/>
                <a:cs typeface="Times New Roman" panose="02020603050405020304" pitchFamily="18" charset="0"/>
              </a:rPr>
              <a:t>low visual quality </a:t>
            </a:r>
            <a:r>
              <a:rPr kumimoji="1" lang="en-US" altLang="zh-CN" sz="2000" dirty="0">
                <a:latin typeface="Times New Roman" panose="02020603050405020304" pitchFamily="18" charset="0"/>
                <a:cs typeface="Times New Roman" panose="02020603050405020304" pitchFamily="18" charset="0"/>
              </a:rPr>
              <a:t>and </a:t>
            </a:r>
            <a:r>
              <a:rPr kumimoji="1" lang="en-US" altLang="zh-CN" sz="2000" b="1" dirty="0">
                <a:latin typeface="Times New Roman" panose="02020603050405020304" pitchFamily="18" charset="0"/>
                <a:cs typeface="Times New Roman" panose="02020603050405020304" pitchFamily="18" charset="0"/>
              </a:rPr>
              <a:t>do not resemble</a:t>
            </a:r>
            <a:r>
              <a:rPr kumimoji="1" lang="en-US" altLang="zh-CN" sz="2000" dirty="0">
                <a:latin typeface="Times New Roman" panose="02020603050405020304" pitchFamily="18" charset="0"/>
                <a:cs typeface="Times New Roman" panose="02020603050405020304" pitchFamily="18" charset="0"/>
              </a:rPr>
              <a:t> DeepFake videos circulated on the Internet.</a:t>
            </a:r>
            <a:endParaRPr kumimoji="1"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DAF9D44-F2CF-1321-A7C3-B8D595193C7A}"/>
              </a:ext>
            </a:extLst>
          </p:cNvPr>
          <p:cNvSpPr txBox="1"/>
          <p:nvPr/>
        </p:nvSpPr>
        <p:spPr>
          <a:xfrm>
            <a:off x="537328" y="4747299"/>
            <a:ext cx="1912703"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Contribution</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438A2B8F-9FBD-434B-3D2B-DD188E02B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276" y="2457230"/>
            <a:ext cx="4791443" cy="2043662"/>
          </a:xfrm>
          <a:prstGeom prst="rect">
            <a:avLst/>
          </a:prstGeom>
        </p:spPr>
      </p:pic>
      <p:sp>
        <p:nvSpPr>
          <p:cNvPr id="13" name="文本框 12">
            <a:extLst>
              <a:ext uri="{FF2B5EF4-FFF2-40B4-BE49-F238E27FC236}">
                <a16:creationId xmlns:a16="http://schemas.microsoft.com/office/drawing/2014/main" id="{D24103C2-BE1B-8E2F-A21E-76565FF1D604}"/>
              </a:ext>
            </a:extLst>
          </p:cNvPr>
          <p:cNvSpPr txBox="1"/>
          <p:nvPr/>
        </p:nvSpPr>
        <p:spPr>
          <a:xfrm>
            <a:off x="5236655" y="4460379"/>
            <a:ext cx="1718683"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UADFA</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dataset</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234DFDB-047C-BEBB-FAE8-2DD858D7EBD8}"/>
              </a:ext>
            </a:extLst>
          </p:cNvPr>
          <p:cNvSpPr txBox="1"/>
          <p:nvPr/>
        </p:nvSpPr>
        <p:spPr>
          <a:xfrm>
            <a:off x="1048970" y="5333254"/>
            <a:ext cx="10082856"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This paper present a new large-scale and challenging DeepFake video dataset, Celeb-DF, for the development and evaluation of DeepFake detection algorithms.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835744"/>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210588"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Method</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9F872EEB-81AF-1A04-FEC7-22DFF136F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72" y="1749444"/>
            <a:ext cx="9716856" cy="3677163"/>
          </a:xfrm>
          <a:prstGeom prst="rect">
            <a:avLst/>
          </a:prstGeom>
        </p:spPr>
      </p:pic>
      <p:sp>
        <p:nvSpPr>
          <p:cNvPr id="6" name="文本框 5">
            <a:extLst>
              <a:ext uri="{FF2B5EF4-FFF2-40B4-BE49-F238E27FC236}">
                <a16:creationId xmlns:a16="http://schemas.microsoft.com/office/drawing/2014/main" id="{13E848F2-3DD4-281C-04CC-4695EBF77F35}"/>
              </a:ext>
            </a:extLst>
          </p:cNvPr>
          <p:cNvSpPr txBox="1"/>
          <p:nvPr/>
        </p:nvSpPr>
        <p:spPr>
          <a:xfrm>
            <a:off x="1237571" y="1103462"/>
            <a:ext cx="4487367"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Basic model(Auto-encoder)</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165324"/>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210588"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Method</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3E848F2-3DD4-281C-04CC-4695EBF77F35}"/>
              </a:ext>
            </a:extLst>
          </p:cNvPr>
          <p:cNvSpPr txBox="1"/>
          <p:nvPr/>
        </p:nvSpPr>
        <p:spPr>
          <a:xfrm>
            <a:off x="954771" y="903407"/>
            <a:ext cx="2066725"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Improvements</a:t>
            </a:r>
            <a:endParaRPr lang="zh-CN" altLang="en-US" sz="2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11FBBE4-06A5-8B07-2D7F-90901284AC22}"/>
              </a:ext>
            </a:extLst>
          </p:cNvPr>
          <p:cNvSpPr txBox="1"/>
          <p:nvPr/>
        </p:nvSpPr>
        <p:spPr>
          <a:xfrm>
            <a:off x="676325" y="1514925"/>
            <a:ext cx="9611139"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solidFill>
                  <a:srgbClr val="000000"/>
                </a:solidFill>
                <a:effectLst/>
                <a:latin typeface="Times New Roman" panose="02020603050405020304" pitchFamily="18" charset="0"/>
                <a:cs typeface="Times New Roman" panose="02020603050405020304" pitchFamily="18" charset="0"/>
              </a:rPr>
              <a:t>Low resolution</a:t>
            </a:r>
            <a:endParaRPr lang="zh-CN" altLang="en-US" sz="20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CA7C22C-36E9-C985-5114-EFC453B5EA47}"/>
              </a:ext>
            </a:extLst>
          </p:cNvPr>
          <p:cNvSpPr txBox="1"/>
          <p:nvPr/>
        </p:nvSpPr>
        <p:spPr>
          <a:xfrm>
            <a:off x="954771" y="1978141"/>
            <a:ext cx="8706064" cy="400110"/>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Adding layers to encoder and decoder models and increasing dimensions.</a:t>
            </a:r>
            <a:endParaRPr lang="zh-CN" altLang="en-US" sz="2000" dirty="0">
              <a:latin typeface="Times New Roman" panose="02020603050405020304" pitchFamily="18" charset="0"/>
              <a:cs typeface="Times New Roman" panose="02020603050405020304" pitchFamily="18" charset="0"/>
            </a:endParaRPr>
          </a:p>
        </p:txBody>
      </p:sp>
      <p:grpSp>
        <p:nvGrpSpPr>
          <p:cNvPr id="13" name="组合 12">
            <a:extLst>
              <a:ext uri="{FF2B5EF4-FFF2-40B4-BE49-F238E27FC236}">
                <a16:creationId xmlns:a16="http://schemas.microsoft.com/office/drawing/2014/main" id="{FFC46FCC-B4C1-820E-BABE-195E3C9FFEE9}"/>
              </a:ext>
            </a:extLst>
          </p:cNvPr>
          <p:cNvGrpSpPr/>
          <p:nvPr/>
        </p:nvGrpSpPr>
        <p:grpSpPr>
          <a:xfrm>
            <a:off x="676325" y="2823776"/>
            <a:ext cx="9611139" cy="1415773"/>
            <a:chOff x="676324" y="2578306"/>
            <a:chExt cx="9611139" cy="1415773"/>
          </a:xfrm>
        </p:grpSpPr>
        <p:sp>
          <p:nvSpPr>
            <p:cNvPr id="7" name="文本框 6">
              <a:extLst>
                <a:ext uri="{FF2B5EF4-FFF2-40B4-BE49-F238E27FC236}">
                  <a16:creationId xmlns:a16="http://schemas.microsoft.com/office/drawing/2014/main" id="{A32BE648-853E-4813-2160-FE5C6EE68EB6}"/>
                </a:ext>
              </a:extLst>
            </p:cNvPr>
            <p:cNvSpPr txBox="1"/>
            <p:nvPr/>
          </p:nvSpPr>
          <p:spPr>
            <a:xfrm>
              <a:off x="676324" y="2578306"/>
              <a:ext cx="9611139"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solidFill>
                    <a:srgbClr val="000000"/>
                  </a:solidFill>
                  <a:effectLst/>
                  <a:latin typeface="Times New Roman" panose="02020603050405020304" pitchFamily="18" charset="0"/>
                  <a:cs typeface="Times New Roman" panose="02020603050405020304" pitchFamily="18" charset="0"/>
                </a:rPr>
                <a:t>Color mismatch</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2F4F624-70A1-4BCE-6147-50D6C7A6D18C}"/>
                </a:ext>
              </a:extLst>
            </p:cNvPr>
            <p:cNvSpPr txBox="1"/>
            <p:nvPr/>
          </p:nvSpPr>
          <p:spPr>
            <a:xfrm>
              <a:off x="954770" y="2978416"/>
              <a:ext cx="5316821" cy="1015663"/>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1. Randomly perturbing the colors of the training faces.</a:t>
              </a:r>
            </a:p>
            <a:p>
              <a:pPr algn="just"/>
              <a:r>
                <a:rPr lang="en-US" altLang="zh-CN" sz="2000" dirty="0">
                  <a:latin typeface="Times New Roman" panose="02020603050405020304" pitchFamily="18" charset="0"/>
                  <a:cs typeface="Times New Roman" panose="02020603050405020304" pitchFamily="18" charset="0"/>
                </a:rPr>
                <a:t>2. A color transfer algorithm.</a:t>
              </a:r>
              <a:endParaRPr lang="zh-CN" altLang="en-US" sz="2000" dirty="0">
                <a:latin typeface="Times New Roman" panose="02020603050405020304" pitchFamily="18" charset="0"/>
                <a:cs typeface="Times New Roman" panose="02020603050405020304" pitchFamily="18" charset="0"/>
              </a:endParaRPr>
            </a:p>
          </p:txBody>
        </p:sp>
      </p:grpSp>
      <p:grpSp>
        <p:nvGrpSpPr>
          <p:cNvPr id="14" name="组合 13">
            <a:extLst>
              <a:ext uri="{FF2B5EF4-FFF2-40B4-BE49-F238E27FC236}">
                <a16:creationId xmlns:a16="http://schemas.microsoft.com/office/drawing/2014/main" id="{0C668C7B-A5B4-F47B-302F-246A5D2B1BE0}"/>
              </a:ext>
            </a:extLst>
          </p:cNvPr>
          <p:cNvGrpSpPr/>
          <p:nvPr/>
        </p:nvGrpSpPr>
        <p:grpSpPr>
          <a:xfrm>
            <a:off x="6581036" y="2823776"/>
            <a:ext cx="4934639" cy="3085071"/>
            <a:chOff x="6581037" y="2978416"/>
            <a:chExt cx="4934639" cy="3085071"/>
          </a:xfrm>
        </p:grpSpPr>
        <p:pic>
          <p:nvPicPr>
            <p:cNvPr id="10" name="图片 9">
              <a:extLst>
                <a:ext uri="{FF2B5EF4-FFF2-40B4-BE49-F238E27FC236}">
                  <a16:creationId xmlns:a16="http://schemas.microsoft.com/office/drawing/2014/main" id="{EA166972-9901-091D-9E6C-DC0D09F5F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037" y="2978416"/>
              <a:ext cx="4934639" cy="2438740"/>
            </a:xfrm>
            <a:prstGeom prst="rect">
              <a:avLst/>
            </a:prstGeom>
          </p:spPr>
        </p:pic>
        <p:sp>
          <p:nvSpPr>
            <p:cNvPr id="11" name="文本框 10">
              <a:extLst>
                <a:ext uri="{FF2B5EF4-FFF2-40B4-BE49-F238E27FC236}">
                  <a16:creationId xmlns:a16="http://schemas.microsoft.com/office/drawing/2014/main" id="{07FF5BEC-0326-B80B-2DE8-A7BC4C1FCBD5}"/>
                </a:ext>
              </a:extLst>
            </p:cNvPr>
            <p:cNvSpPr txBox="1"/>
            <p:nvPr/>
          </p:nvSpPr>
          <p:spPr>
            <a:xfrm>
              <a:off x="6628177" y="5417156"/>
              <a:ext cx="4840357" cy="646331"/>
            </a:xfrm>
            <a:prstGeom prst="rect">
              <a:avLst/>
            </a:prstGeom>
            <a:noFill/>
          </p:spPr>
          <p:txBody>
            <a:bodyPr wrap="square" rtlCol="0">
              <a:spAutoFit/>
            </a:bodyPr>
            <a:lstStyle/>
            <a:p>
              <a:pPr algn="ctr"/>
              <a:r>
                <a:rPr lang="en-US" altLang="zh-CN" sz="1800" b="1" dirty="0">
                  <a:solidFill>
                    <a:srgbClr val="000000"/>
                  </a:solidFill>
                  <a:effectLst/>
                  <a:latin typeface="Times New Roman" panose="02020603050405020304" pitchFamily="18" charset="0"/>
                  <a:cs typeface="Times New Roman" panose="02020603050405020304" pitchFamily="18" charset="0"/>
                </a:rPr>
                <a:t>DeepFake frames using synthesized face without (left) and with (right) color correction.</a:t>
              </a:r>
              <a:endParaRPr lang="zh-CN" altLang="en-US" b="1" dirty="0">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2A56A2A6-66B5-5912-2CED-66CFCB787AE2}"/>
              </a:ext>
            </a:extLst>
          </p:cNvPr>
          <p:cNvSpPr txBox="1"/>
          <p:nvPr/>
        </p:nvSpPr>
        <p:spPr>
          <a:xfrm>
            <a:off x="676325" y="4616936"/>
            <a:ext cx="9611139"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solidFill>
                  <a:srgbClr val="000000"/>
                </a:solidFill>
                <a:effectLst/>
                <a:latin typeface="Times New Roman" panose="02020603050405020304" pitchFamily="18" charset="0"/>
                <a:cs typeface="Times New Roman" panose="02020603050405020304" pitchFamily="18" charset="0"/>
              </a:rPr>
              <a:t>Temporal flickering</a:t>
            </a:r>
            <a:endParaRPr lang="zh-CN" altLang="en-US" sz="2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8B37CA8-653B-C0C2-88F9-7AC1A45788D3}"/>
              </a:ext>
            </a:extLst>
          </p:cNvPr>
          <p:cNvSpPr txBox="1"/>
          <p:nvPr/>
        </p:nvSpPr>
        <p:spPr>
          <a:xfrm>
            <a:off x="954771" y="5185196"/>
            <a:ext cx="3627168"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Kalman smoothing algorithm.</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4641227"/>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210588"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Method</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3E848F2-3DD4-281C-04CC-4695EBF77F35}"/>
              </a:ext>
            </a:extLst>
          </p:cNvPr>
          <p:cNvSpPr txBox="1"/>
          <p:nvPr/>
        </p:nvSpPr>
        <p:spPr>
          <a:xfrm>
            <a:off x="954771" y="903407"/>
            <a:ext cx="2066725"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Improvements</a:t>
            </a:r>
            <a:endParaRPr lang="zh-CN" altLang="en-US" sz="2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11FBBE4-06A5-8B07-2D7F-90901284AC22}"/>
              </a:ext>
            </a:extLst>
          </p:cNvPr>
          <p:cNvSpPr txBox="1"/>
          <p:nvPr/>
        </p:nvSpPr>
        <p:spPr>
          <a:xfrm>
            <a:off x="676325" y="1514925"/>
            <a:ext cx="9611139" cy="40011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dirty="0">
                <a:solidFill>
                  <a:srgbClr val="000000"/>
                </a:solidFill>
                <a:effectLst/>
                <a:latin typeface="Times New Roman" panose="02020603050405020304" pitchFamily="18" charset="0"/>
                <a:cs typeface="Times New Roman" panose="02020603050405020304" pitchFamily="18" charset="0"/>
              </a:rPr>
              <a:t>Inaccurate face masks</a:t>
            </a:r>
            <a:endParaRPr lang="zh-CN" altLang="en-US" sz="20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CA7C22C-36E9-C985-5114-EFC453B5EA47}"/>
              </a:ext>
            </a:extLst>
          </p:cNvPr>
          <p:cNvSpPr txBox="1"/>
          <p:nvPr/>
        </p:nvSpPr>
        <p:spPr>
          <a:xfrm>
            <a:off x="954772" y="1960851"/>
            <a:ext cx="5247246" cy="1015663"/>
          </a:xfrm>
          <a:prstGeom prst="rect">
            <a:avLst/>
          </a:prstGeom>
          <a:noFill/>
        </p:spPr>
        <p:txBody>
          <a:bodyPr wrap="square" rtlCol="0">
            <a:spAutoFit/>
          </a:bodyPr>
          <a:lstStyle/>
          <a:p>
            <a:pPr algn="just"/>
            <a:r>
              <a:rPr lang="en-US" altLang="zh-CN" sz="2000" dirty="0">
                <a:latin typeface="Times New Roman" panose="02020603050405020304" pitchFamily="18" charset="0"/>
                <a:cs typeface="Times New Roman" panose="02020603050405020304" pitchFamily="18" charset="0"/>
              </a:rPr>
              <a:t>Synthesizing a face with more surrounding context, so as to completely cover the original facial parts after warping.</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2322FFB3-5BDE-420C-3EB8-D8433CBFB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018" y="1095049"/>
            <a:ext cx="5868219" cy="4667901"/>
          </a:xfrm>
          <a:prstGeom prst="rect">
            <a:avLst/>
          </a:prstGeom>
        </p:spPr>
      </p:pic>
    </p:spTree>
    <p:extLst>
      <p:ext uri="{BB962C8B-B14F-4D97-AF65-F5344CB8AC3E}">
        <p14:creationId xmlns:p14="http://schemas.microsoft.com/office/powerpoint/2010/main" val="2188599252"/>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176925"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Dataset</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9B8F2312-DF83-6E33-CDCD-ACC524A5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380" y="1317333"/>
            <a:ext cx="8569240" cy="5360578"/>
          </a:xfrm>
          <a:prstGeom prst="rect">
            <a:avLst/>
          </a:prstGeom>
        </p:spPr>
      </p:pic>
      <p:sp>
        <p:nvSpPr>
          <p:cNvPr id="13" name="文本框 12">
            <a:extLst>
              <a:ext uri="{FF2B5EF4-FFF2-40B4-BE49-F238E27FC236}">
                <a16:creationId xmlns:a16="http://schemas.microsoft.com/office/drawing/2014/main" id="{F511BBBF-25BD-41F7-0606-FBD5E58AA285}"/>
              </a:ext>
            </a:extLst>
          </p:cNvPr>
          <p:cNvSpPr txBox="1"/>
          <p:nvPr/>
        </p:nvSpPr>
        <p:spPr>
          <a:xfrm>
            <a:off x="904214" y="887407"/>
            <a:ext cx="1620077"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Visualization</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0251016"/>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B4C873C-FFCD-101F-5F35-DCC708080F29}"/>
              </a:ext>
            </a:extLst>
          </p:cNvPr>
          <p:cNvSpPr txBox="1"/>
          <p:nvPr/>
        </p:nvSpPr>
        <p:spPr>
          <a:xfrm>
            <a:off x="1651409" y="2074290"/>
            <a:ext cx="10286470" cy="4191981"/>
          </a:xfrm>
          <a:prstGeom prst="rect">
            <a:avLst/>
          </a:prstGeom>
          <a:noFill/>
        </p:spPr>
        <p:txBody>
          <a:bodyPr wrap="square" rtlCol="0">
            <a:spAutoFit/>
          </a:bodyPr>
          <a:lstStyle/>
          <a:p>
            <a:pPr>
              <a:lnSpc>
                <a:spcPct val="150000"/>
              </a:lnSpc>
            </a:pPr>
            <a:r>
              <a:rPr lang="en" altLang="zh-CN" sz="2000" b="1" dirty="0">
                <a:solidFill>
                  <a:srgbClr val="C00000"/>
                </a:solidFill>
                <a:latin typeface="Times New Roman" panose="02020603050405020304" pitchFamily="18" charset="0"/>
                <a:cs typeface="Times New Roman" panose="02020603050405020304" pitchFamily="18" charset="0"/>
              </a:rPr>
              <a:t>[CVPR 2022] </a:t>
            </a:r>
            <a:r>
              <a:rPr lang="en" altLang="zh-CN" sz="2000" dirty="0" err="1">
                <a:latin typeface="Times New Roman" panose="02020603050405020304" pitchFamily="18" charset="0"/>
                <a:cs typeface="Times New Roman" panose="02020603050405020304" pitchFamily="18" charset="0"/>
              </a:rPr>
              <a:t>DeepFake</a:t>
            </a:r>
            <a:r>
              <a:rPr lang="zh-CN" altLang="en-US" sz="2000"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Disrupter: The Detector of </a:t>
            </a:r>
            <a:r>
              <a:rPr lang="en" altLang="zh-CN" sz="2000" dirty="0" err="1">
                <a:latin typeface="Times New Roman" panose="02020603050405020304" pitchFamily="18" charset="0"/>
                <a:cs typeface="Times New Roman" panose="02020603050405020304" pitchFamily="18" charset="0"/>
              </a:rPr>
              <a:t>DeepFakeIs</a:t>
            </a:r>
            <a:r>
              <a:rPr lang="en" altLang="zh-CN" sz="2000" dirty="0">
                <a:latin typeface="Times New Roman" panose="02020603050405020304" pitchFamily="18" charset="0"/>
                <a:cs typeface="Times New Roman" panose="02020603050405020304" pitchFamily="18" charset="0"/>
              </a:rPr>
              <a:t> My Friend</a:t>
            </a:r>
          </a:p>
          <a:p>
            <a:pPr>
              <a:lnSpc>
                <a:spcPct val="150000"/>
              </a:lnSpc>
            </a:pPr>
            <a:r>
              <a:rPr lang="en" altLang="zh-CN" sz="2000" b="1" dirty="0">
                <a:solidFill>
                  <a:srgbClr val="C00000"/>
                </a:solidFill>
                <a:latin typeface="Times New Roman" panose="02020603050405020304" pitchFamily="18" charset="0"/>
                <a:cs typeface="Times New Roman" panose="02020603050405020304" pitchFamily="18" charset="0"/>
              </a:rPr>
              <a:t>[CVPR 2022] </a:t>
            </a:r>
            <a:r>
              <a:rPr lang="en" altLang="zh-CN" sz="2000" dirty="0">
                <a:latin typeface="Times New Roman" panose="02020603050405020304" pitchFamily="18" charset="0"/>
                <a:cs typeface="Times New Roman" panose="02020603050405020304" pitchFamily="18" charset="0"/>
              </a:rPr>
              <a:t>Protecting Celebrities From </a:t>
            </a:r>
            <a:r>
              <a:rPr lang="en" altLang="zh-CN" sz="2000" dirty="0" err="1">
                <a:latin typeface="Times New Roman" panose="02020603050405020304" pitchFamily="18" charset="0"/>
                <a:cs typeface="Times New Roman" panose="02020603050405020304" pitchFamily="18" charset="0"/>
              </a:rPr>
              <a:t>DeepFakeWith</a:t>
            </a:r>
            <a:r>
              <a:rPr lang="en" altLang="zh-CN" sz="2000" dirty="0">
                <a:latin typeface="Times New Roman" panose="02020603050405020304" pitchFamily="18" charset="0"/>
                <a:cs typeface="Times New Roman" panose="02020603050405020304" pitchFamily="18" charset="0"/>
              </a:rPr>
              <a:t> Identity Consistency Transformer</a:t>
            </a:r>
            <a:br>
              <a:rPr lang="en" altLang="zh-CN" sz="2000" dirty="0">
                <a:latin typeface="Times New Roman" panose="02020603050405020304" pitchFamily="18" charset="0"/>
                <a:cs typeface="Times New Roman" panose="02020603050405020304" pitchFamily="18" charset="0"/>
              </a:rPr>
            </a:br>
            <a:endParaRPr lang="en" altLang="zh-CN" sz="2000" dirty="0">
              <a:latin typeface="Times New Roman" panose="02020603050405020304" pitchFamily="18" charset="0"/>
              <a:cs typeface="Times New Roman" panose="02020603050405020304" pitchFamily="18" charset="0"/>
            </a:endParaRPr>
          </a:p>
          <a:p>
            <a:pPr>
              <a:lnSpc>
                <a:spcPct val="150000"/>
              </a:lnSpc>
            </a:pPr>
            <a:endParaRPr lang="en" altLang="zh-CN" sz="2000" dirty="0">
              <a:latin typeface="Times New Roman" panose="02020603050405020304" pitchFamily="18" charset="0"/>
              <a:cs typeface="Times New Roman" panose="02020603050405020304" pitchFamily="18" charset="0"/>
            </a:endParaRPr>
          </a:p>
          <a:p>
            <a:pPr>
              <a:lnSpc>
                <a:spcPct val="150000"/>
              </a:lnSpc>
            </a:pPr>
            <a:r>
              <a:rPr lang="en" altLang="zh-CN" sz="2000" b="1" dirty="0">
                <a:solidFill>
                  <a:srgbClr val="00B0F0"/>
                </a:solidFill>
                <a:latin typeface="Times New Roman" panose="02020603050405020304" pitchFamily="18" charset="0"/>
                <a:cs typeface="Times New Roman" panose="02020603050405020304" pitchFamily="18" charset="0"/>
              </a:rPr>
              <a:t>[CVPR 2020] </a:t>
            </a:r>
            <a:r>
              <a:rPr lang="en" altLang="zh-CN" sz="2000" dirty="0">
                <a:latin typeface="Times New Roman" panose="02020603050405020304" pitchFamily="18" charset="0"/>
                <a:cs typeface="Times New Roman" panose="02020603050405020304" pitchFamily="18" charset="0"/>
              </a:rPr>
              <a:t>Celeb-DF: A Large-Scale Challenging Dataset for </a:t>
            </a:r>
            <a:r>
              <a:rPr lang="en" altLang="zh-CN" sz="2000" dirty="0" err="1">
                <a:latin typeface="Times New Roman" panose="02020603050405020304" pitchFamily="18" charset="0"/>
                <a:cs typeface="Times New Roman" panose="02020603050405020304" pitchFamily="18" charset="0"/>
              </a:rPr>
              <a:t>DeepFakeForensics</a:t>
            </a:r>
            <a:endParaRPr lang="en" altLang="zh-CN" sz="2000" dirty="0">
              <a:latin typeface="Times New Roman" panose="02020603050405020304" pitchFamily="18" charset="0"/>
              <a:cs typeface="Times New Roman" panose="02020603050405020304" pitchFamily="18" charset="0"/>
            </a:endParaRPr>
          </a:p>
          <a:p>
            <a:pPr>
              <a:lnSpc>
                <a:spcPct val="150000"/>
              </a:lnSpc>
            </a:pPr>
            <a:r>
              <a:rPr lang="en" altLang="zh-CN" sz="2000" b="1" dirty="0">
                <a:solidFill>
                  <a:srgbClr val="00B0F0"/>
                </a:solidFill>
                <a:latin typeface="Times New Roman" panose="02020603050405020304" pitchFamily="18" charset="0"/>
                <a:cs typeface="Times New Roman" panose="02020603050405020304" pitchFamily="18" charset="0"/>
              </a:rPr>
              <a:t>[ECCV 2020] </a:t>
            </a:r>
            <a:r>
              <a:rPr lang="en" altLang="zh-CN" sz="2000" dirty="0">
                <a:latin typeface="Times New Roman" panose="02020603050405020304" pitchFamily="18" charset="0"/>
                <a:cs typeface="Times New Roman" panose="02020603050405020304" pitchFamily="18" charset="0"/>
              </a:rPr>
              <a:t>Two-branch Recurrent Network for Isolating Deepfakes in Videos</a:t>
            </a:r>
          </a:p>
          <a:p>
            <a:pPr>
              <a:lnSpc>
                <a:spcPct val="150000"/>
              </a:lnSpc>
            </a:pPr>
            <a:r>
              <a:rPr lang="en" altLang="zh-CN" sz="2000" b="1" dirty="0">
                <a:solidFill>
                  <a:srgbClr val="00B0F0"/>
                </a:solidFill>
                <a:latin typeface="Times New Roman" panose="02020603050405020304" pitchFamily="18" charset="0"/>
                <a:cs typeface="Times New Roman" panose="02020603050405020304" pitchFamily="18" charset="0"/>
              </a:rPr>
              <a:t>[CVPR 2021] </a:t>
            </a:r>
            <a:r>
              <a:rPr lang="en" altLang="zh-CN" sz="2000" dirty="0">
                <a:latin typeface="Times New Roman" panose="02020603050405020304" pitchFamily="18" charset="0"/>
                <a:cs typeface="Times New Roman" panose="02020603050405020304" pitchFamily="18" charset="0"/>
              </a:rPr>
              <a:t>Exploring Adversarial Fake Images on Face Manifold</a:t>
            </a:r>
          </a:p>
          <a:p>
            <a:pPr>
              <a:lnSpc>
                <a:spcPct val="150000"/>
              </a:lnSpc>
            </a:pPr>
            <a:r>
              <a:rPr lang="en" altLang="zh-CN" sz="2000" b="1" dirty="0">
                <a:solidFill>
                  <a:srgbClr val="00B0F0"/>
                </a:solidFill>
                <a:latin typeface="Times New Roman" panose="02020603050405020304" pitchFamily="18" charset="0"/>
                <a:cs typeface="Times New Roman" panose="02020603050405020304" pitchFamily="18" charset="0"/>
              </a:rPr>
              <a:t>[ICCV 2021] </a:t>
            </a:r>
            <a:r>
              <a:rPr lang="en" altLang="zh-CN" sz="2000" dirty="0">
                <a:latin typeface="Times New Roman" panose="02020603050405020304" pitchFamily="18" charset="0"/>
                <a:cs typeface="Times New Roman" panose="02020603050405020304" pitchFamily="18" charset="0"/>
              </a:rPr>
              <a:t>Artificial Fingerprinting for Generative Models: Rooting Deepfake Attribution in Training Data</a:t>
            </a:r>
          </a:p>
        </p:txBody>
      </p:sp>
      <p:sp>
        <p:nvSpPr>
          <p:cNvPr id="3" name="文本框 2">
            <a:extLst>
              <a:ext uri="{FF2B5EF4-FFF2-40B4-BE49-F238E27FC236}">
                <a16:creationId xmlns:a16="http://schemas.microsoft.com/office/drawing/2014/main" id="{1D1CCB53-17E6-EAB4-182D-1D3A53359989}"/>
              </a:ext>
            </a:extLst>
          </p:cNvPr>
          <p:cNvSpPr txBox="1"/>
          <p:nvPr/>
        </p:nvSpPr>
        <p:spPr>
          <a:xfrm>
            <a:off x="5267087" y="1037690"/>
            <a:ext cx="1657826" cy="523220"/>
          </a:xfrm>
          <a:prstGeom prst="rect">
            <a:avLst/>
          </a:prstGeom>
          <a:noFill/>
        </p:spPr>
        <p:txBody>
          <a:bodyPr wrap="none" rtlCol="0">
            <a:spAutoFit/>
          </a:bodyPr>
          <a:lstStyle/>
          <a:p>
            <a:r>
              <a:rPr kumimoji="1" lang="en-US" altLang="zh-CN" sz="2800" b="1" dirty="0">
                <a:solidFill>
                  <a:srgbClr val="2958A0"/>
                </a:solidFill>
                <a:latin typeface="Times New Roman" panose="02020603050405020304" pitchFamily="18" charset="0"/>
                <a:cs typeface="Times New Roman" panose="02020603050405020304" pitchFamily="18" charset="0"/>
              </a:rPr>
              <a:t>Overview</a:t>
            </a:r>
            <a:endParaRPr kumimoji="1" lang="zh-CN" altLang="en-US" sz="2800" b="1" dirty="0">
              <a:solidFill>
                <a:srgbClr val="2958A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97FD8BE-697B-4F54-CF0F-BA6834D2B0D9}"/>
              </a:ext>
            </a:extLst>
          </p:cNvPr>
          <p:cNvSpPr txBox="1"/>
          <p:nvPr/>
        </p:nvSpPr>
        <p:spPr>
          <a:xfrm>
            <a:off x="254122" y="2363056"/>
            <a:ext cx="1107996" cy="461665"/>
          </a:xfrm>
          <a:prstGeom prst="rect">
            <a:avLst/>
          </a:prstGeom>
          <a:noFill/>
        </p:spPr>
        <p:txBody>
          <a:bodyPr wrap="none" rtlCol="0">
            <a:spAutoFit/>
          </a:bodyPr>
          <a:lstStyle/>
          <a:p>
            <a:r>
              <a:rPr kumimoji="1" lang="zh-CN" altLang="en-US" sz="2400" dirty="0">
                <a:latin typeface="KaiTi" panose="02010609060101010101" pitchFamily="49" charset="-122"/>
                <a:ea typeface="KaiTi" panose="02010609060101010101" pitchFamily="49" charset="-122"/>
              </a:rPr>
              <a:t>陈若愚</a:t>
            </a:r>
          </a:p>
        </p:txBody>
      </p:sp>
      <p:sp>
        <p:nvSpPr>
          <p:cNvPr id="5" name="文本框 4">
            <a:extLst>
              <a:ext uri="{FF2B5EF4-FFF2-40B4-BE49-F238E27FC236}">
                <a16:creationId xmlns:a16="http://schemas.microsoft.com/office/drawing/2014/main" id="{F8F2C715-E973-0A6F-B669-182202343AF5}"/>
              </a:ext>
            </a:extLst>
          </p:cNvPr>
          <p:cNvSpPr txBox="1"/>
          <p:nvPr/>
        </p:nvSpPr>
        <p:spPr>
          <a:xfrm>
            <a:off x="254122" y="4254509"/>
            <a:ext cx="1107996" cy="461665"/>
          </a:xfrm>
          <a:prstGeom prst="rect">
            <a:avLst/>
          </a:prstGeom>
          <a:noFill/>
        </p:spPr>
        <p:txBody>
          <a:bodyPr wrap="none" rtlCol="0">
            <a:spAutoFit/>
          </a:bodyPr>
          <a:lstStyle/>
          <a:p>
            <a:r>
              <a:rPr kumimoji="1" lang="zh-CN" altLang="en-US" sz="2400" dirty="0">
                <a:latin typeface="KaiTi" panose="02010609060101010101" pitchFamily="49" charset="-122"/>
                <a:ea typeface="KaiTi" panose="02010609060101010101" pitchFamily="49" charset="-122"/>
              </a:rPr>
              <a:t>朱子璇</a:t>
            </a:r>
          </a:p>
        </p:txBody>
      </p:sp>
      <p:sp>
        <p:nvSpPr>
          <p:cNvPr id="6" name="文本框 5">
            <a:extLst>
              <a:ext uri="{FF2B5EF4-FFF2-40B4-BE49-F238E27FC236}">
                <a16:creationId xmlns:a16="http://schemas.microsoft.com/office/drawing/2014/main" id="{BE03732F-ADA6-2C78-7D5B-2AD0DAC5B061}"/>
              </a:ext>
            </a:extLst>
          </p:cNvPr>
          <p:cNvSpPr txBox="1"/>
          <p:nvPr/>
        </p:nvSpPr>
        <p:spPr>
          <a:xfrm>
            <a:off x="254122" y="5111461"/>
            <a:ext cx="1107996" cy="461665"/>
          </a:xfrm>
          <a:prstGeom prst="rect">
            <a:avLst/>
          </a:prstGeom>
          <a:noFill/>
        </p:spPr>
        <p:txBody>
          <a:bodyPr wrap="none" rtlCol="0">
            <a:spAutoFit/>
          </a:bodyPr>
          <a:lstStyle/>
          <a:p>
            <a:r>
              <a:rPr kumimoji="1" lang="zh-CN" altLang="en-US" sz="2400" dirty="0">
                <a:latin typeface="KaiTi" panose="02010609060101010101" pitchFamily="49" charset="-122"/>
                <a:ea typeface="KaiTi" panose="02010609060101010101" pitchFamily="49" charset="-122"/>
              </a:rPr>
              <a:t>赵剑儒</a:t>
            </a:r>
          </a:p>
        </p:txBody>
      </p:sp>
      <p:sp>
        <p:nvSpPr>
          <p:cNvPr id="7" name="文本框 6">
            <a:extLst>
              <a:ext uri="{FF2B5EF4-FFF2-40B4-BE49-F238E27FC236}">
                <a16:creationId xmlns:a16="http://schemas.microsoft.com/office/drawing/2014/main" id="{9D5D6C33-07C8-DF47-755C-6C9DCB72500D}"/>
              </a:ext>
            </a:extLst>
          </p:cNvPr>
          <p:cNvSpPr txBox="1"/>
          <p:nvPr/>
        </p:nvSpPr>
        <p:spPr>
          <a:xfrm>
            <a:off x="1651409" y="1705511"/>
            <a:ext cx="800219" cy="461665"/>
          </a:xfrm>
          <a:prstGeom prst="rect">
            <a:avLst/>
          </a:prstGeom>
          <a:noFill/>
        </p:spPr>
        <p:txBody>
          <a:bodyPr wrap="none" rtlCol="0">
            <a:spAutoFit/>
          </a:bodyPr>
          <a:lstStyle/>
          <a:p>
            <a:r>
              <a:rPr kumimoji="1" lang="zh-CN" altLang="en-US" sz="2400" b="1" dirty="0">
                <a:solidFill>
                  <a:srgbClr val="C00000"/>
                </a:solidFill>
                <a:latin typeface="KaiTi" panose="02010609060101010101" pitchFamily="49" charset="-122"/>
                <a:ea typeface="KaiTi" panose="02010609060101010101" pitchFamily="49" charset="-122"/>
              </a:rPr>
              <a:t>精读</a:t>
            </a:r>
          </a:p>
        </p:txBody>
      </p:sp>
      <p:sp>
        <p:nvSpPr>
          <p:cNvPr id="8" name="文本框 7">
            <a:extLst>
              <a:ext uri="{FF2B5EF4-FFF2-40B4-BE49-F238E27FC236}">
                <a16:creationId xmlns:a16="http://schemas.microsoft.com/office/drawing/2014/main" id="{6809A295-1943-DF34-CC15-231F27AACB89}"/>
              </a:ext>
            </a:extLst>
          </p:cNvPr>
          <p:cNvSpPr txBox="1"/>
          <p:nvPr/>
        </p:nvSpPr>
        <p:spPr>
          <a:xfrm>
            <a:off x="1651409" y="3606229"/>
            <a:ext cx="803425" cy="461665"/>
          </a:xfrm>
          <a:prstGeom prst="rect">
            <a:avLst/>
          </a:prstGeom>
          <a:noFill/>
        </p:spPr>
        <p:txBody>
          <a:bodyPr wrap="none" rtlCol="0">
            <a:spAutoFit/>
          </a:bodyPr>
          <a:lstStyle/>
          <a:p>
            <a:r>
              <a:rPr kumimoji="1" lang="zh-CN" altLang="en-US" sz="2400" b="1" dirty="0">
                <a:solidFill>
                  <a:srgbClr val="00B0F0"/>
                </a:solidFill>
                <a:latin typeface="KaiTi" panose="02010609060101010101" pitchFamily="49" charset="-122"/>
                <a:ea typeface="KaiTi" panose="02010609060101010101" pitchFamily="49" charset="-122"/>
              </a:rPr>
              <a:t>略读</a:t>
            </a:r>
          </a:p>
        </p:txBody>
      </p:sp>
    </p:spTree>
    <p:extLst>
      <p:ext uri="{BB962C8B-B14F-4D97-AF65-F5344CB8AC3E}">
        <p14:creationId xmlns:p14="http://schemas.microsoft.com/office/powerpoint/2010/main" val="2922848947"/>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909B0A-BDAE-12CB-B8F1-648D602547EA}"/>
              </a:ext>
            </a:extLst>
          </p:cNvPr>
          <p:cNvSpPr txBox="1"/>
          <p:nvPr/>
        </p:nvSpPr>
        <p:spPr>
          <a:xfrm>
            <a:off x="0" y="1757549"/>
            <a:ext cx="12192000" cy="1569660"/>
          </a:xfrm>
          <a:prstGeom prst="rect">
            <a:avLst/>
          </a:prstGeom>
          <a:noFill/>
        </p:spPr>
        <p:txBody>
          <a:bodyPr wrap="square" rtlCol="0">
            <a:spAutoFit/>
          </a:bodyPr>
          <a:lstStyle/>
          <a:p>
            <a:pPr algn="ctr"/>
            <a:r>
              <a:rPr lang="en-US" altLang="zh-CN" sz="4800" b="1" dirty="0">
                <a:latin typeface="Times New Roman" panose="02020603050405020304" pitchFamily="18" charset="0"/>
                <a:cs typeface="Times New Roman" panose="02020603050405020304" pitchFamily="18" charset="0"/>
              </a:rPr>
              <a:t>Two-branch Recurrent Network for Isolating Deepfakes in Videos</a:t>
            </a:r>
            <a:endParaRPr kumimoji="1" lang="zh-CN" altLang="en-US" sz="4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EC3FD9F-CA4B-F455-2312-F48B1092C179}"/>
              </a:ext>
            </a:extLst>
          </p:cNvPr>
          <p:cNvSpPr txBox="1"/>
          <p:nvPr/>
        </p:nvSpPr>
        <p:spPr>
          <a:xfrm>
            <a:off x="5229415" y="6020790"/>
            <a:ext cx="1745221" cy="461665"/>
          </a:xfrm>
          <a:prstGeom prst="rect">
            <a:avLst/>
          </a:prstGeom>
          <a:noFill/>
        </p:spPr>
        <p:txBody>
          <a:bodyPr wrap="none" rtlCol="0">
            <a:spAutoFit/>
          </a:bodyPr>
          <a:lstStyle/>
          <a:p>
            <a:r>
              <a:rPr kumimoji="1" lang="en-US" altLang="zh-CN" sz="2400" b="1" dirty="0">
                <a:solidFill>
                  <a:srgbClr val="FF0000"/>
                </a:solidFill>
                <a:latin typeface="Times New Roman" panose="02020603050405020304" pitchFamily="18" charset="0"/>
                <a:cs typeface="Times New Roman" panose="02020603050405020304" pitchFamily="18" charset="0"/>
              </a:rPr>
              <a:t>ECCV</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2020</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EA85ACC-E3DB-9405-64A8-BF7E4BB93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740" y="3530792"/>
            <a:ext cx="8078519" cy="1569660"/>
          </a:xfrm>
          <a:prstGeom prst="rect">
            <a:avLst/>
          </a:prstGeom>
        </p:spPr>
      </p:pic>
    </p:spTree>
    <p:extLst>
      <p:ext uri="{BB962C8B-B14F-4D97-AF65-F5344CB8AC3E}">
        <p14:creationId xmlns:p14="http://schemas.microsoft.com/office/powerpoint/2010/main" val="372877562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636987"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Motivation</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A7D71FE-1781-0C6E-78CC-83ABC7753485}"/>
              </a:ext>
            </a:extLst>
          </p:cNvPr>
          <p:cNvSpPr txBox="1"/>
          <p:nvPr/>
        </p:nvSpPr>
        <p:spPr>
          <a:xfrm>
            <a:off x="994305" y="1082745"/>
            <a:ext cx="10192186" cy="1015663"/>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The current spike of hyper-realistic faces artificially generated using deepfakes calls for media forensics solutions that are tailored to video streams and work reliably with a low false alarm rate at the video level.</a:t>
            </a:r>
            <a:endParaRPr kumimoji="1"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DAF9D44-F2CF-1321-A7C3-B8D595193C7A}"/>
              </a:ext>
            </a:extLst>
          </p:cNvPr>
          <p:cNvSpPr txBox="1"/>
          <p:nvPr/>
        </p:nvSpPr>
        <p:spPr>
          <a:xfrm>
            <a:off x="537328" y="2610391"/>
            <a:ext cx="1912703"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Contribution</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234DFDB-047C-BEBB-FAE8-2DD858D7EBD8}"/>
              </a:ext>
            </a:extLst>
          </p:cNvPr>
          <p:cNvSpPr txBox="1"/>
          <p:nvPr/>
        </p:nvSpPr>
        <p:spPr>
          <a:xfrm>
            <a:off x="994305" y="3275859"/>
            <a:ext cx="10082856" cy="1938992"/>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 two-branch representation extractor based on densely connected layers that learns to combine information from the color domain and the frequency domain using a multi-scale Laplacian of Gaussian (</a:t>
            </a:r>
            <a:r>
              <a:rPr lang="en-US" altLang="zh-CN" sz="2000" dirty="0" err="1">
                <a:latin typeface="Times New Roman" panose="02020603050405020304" pitchFamily="18" charset="0"/>
                <a:cs typeface="Times New Roman" panose="02020603050405020304" pitchFamily="18" charset="0"/>
              </a:rPr>
              <a:t>LoG</a:t>
            </a:r>
            <a:r>
              <a:rPr lang="en-US" altLang="zh-CN" sz="2000" dirty="0">
                <a:latin typeface="Times New Roman" panose="02020603050405020304" pitchFamily="18" charset="0"/>
                <a:cs typeface="Times New Roman" panose="02020603050405020304" pitchFamily="18" charset="0"/>
              </a:rPr>
              <a:t>) operator.</a:t>
            </a:r>
          </a:p>
          <a:p>
            <a:pPr marL="342900" indent="-3429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 novel loss function that encourages compactness of the representations of natural faces and pushes away manipulated faces for better, wider separation boundaries, which is different than recent methods that use binary cross-entropy for detecting face manipulations.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4646460"/>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210588"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Method</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grpSp>
        <p:nvGrpSpPr>
          <p:cNvPr id="8" name="组合 7">
            <a:extLst>
              <a:ext uri="{FF2B5EF4-FFF2-40B4-BE49-F238E27FC236}">
                <a16:creationId xmlns:a16="http://schemas.microsoft.com/office/drawing/2014/main" id="{8AF35CD3-7828-D37C-6098-328B4D39EA73}"/>
              </a:ext>
            </a:extLst>
          </p:cNvPr>
          <p:cNvGrpSpPr/>
          <p:nvPr/>
        </p:nvGrpSpPr>
        <p:grpSpPr>
          <a:xfrm>
            <a:off x="0" y="932867"/>
            <a:ext cx="12192000" cy="4246553"/>
            <a:chOff x="0" y="1002441"/>
            <a:chExt cx="12192000" cy="4246553"/>
          </a:xfrm>
        </p:grpSpPr>
        <p:pic>
          <p:nvPicPr>
            <p:cNvPr id="5" name="图片 4">
              <a:extLst>
                <a:ext uri="{FF2B5EF4-FFF2-40B4-BE49-F238E27FC236}">
                  <a16:creationId xmlns:a16="http://schemas.microsoft.com/office/drawing/2014/main" id="{631F4419-7C37-FEAD-67E6-04D2D186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2441"/>
              <a:ext cx="12192000" cy="3839328"/>
            </a:xfrm>
            <a:prstGeom prst="rect">
              <a:avLst/>
            </a:prstGeom>
          </p:spPr>
        </p:pic>
        <p:sp>
          <p:nvSpPr>
            <p:cNvPr id="7" name="文本框 6">
              <a:extLst>
                <a:ext uri="{FF2B5EF4-FFF2-40B4-BE49-F238E27FC236}">
                  <a16:creationId xmlns:a16="http://schemas.microsoft.com/office/drawing/2014/main" id="{398574A7-B2C9-EE24-B4A1-DC92015008DB}"/>
                </a:ext>
              </a:extLst>
            </p:cNvPr>
            <p:cNvSpPr txBox="1"/>
            <p:nvPr/>
          </p:nvSpPr>
          <p:spPr>
            <a:xfrm>
              <a:off x="2556427" y="4848884"/>
              <a:ext cx="7079146"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Overview of video-based face manipulation detection model.</a:t>
              </a:r>
              <a:endParaRPr lang="zh-CN" altLang="en-US" sz="2000"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6DE73D4-DD5D-C063-3398-7ED5EFA0E958}"/>
                  </a:ext>
                </a:extLst>
              </p:cNvPr>
              <p:cNvSpPr txBox="1"/>
              <p:nvPr/>
            </p:nvSpPr>
            <p:spPr>
              <a:xfrm>
                <a:off x="1142622" y="5925133"/>
                <a:ext cx="597379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Deep </a:t>
                </a:r>
                <a:r>
                  <a:rPr lang="en-US" altLang="zh-CN" sz="2000" dirty="0" err="1">
                    <a:latin typeface="Times New Roman" panose="02020603050405020304" pitchFamily="18" charset="0"/>
                    <a:cs typeface="Times New Roman" panose="02020603050405020304" pitchFamily="18" charset="0"/>
                  </a:rPr>
                  <a:t>LoG</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000" b="0" i="1" dirty="0" smtClean="0">
                            <a:latin typeface="Cambria Math" panose="02040503050406030204" pitchFamily="18" charset="0"/>
                            <a:cs typeface="Times New Roman" panose="02020603050405020304" pitchFamily="18" charset="0"/>
                          </a:rPr>
                        </m:ctrlPr>
                      </m:sSupPr>
                      <m:e>
                        <m:r>
                          <a:rPr lang="en-US" altLang="zh-CN" sz="2000" b="1" i="1" dirty="0">
                            <a:latin typeface="Cambria Math" panose="02040503050406030204" pitchFamily="18" charset="0"/>
                            <a:cs typeface="Times New Roman" panose="02020603050405020304" pitchFamily="18" charset="0"/>
                          </a:rPr>
                          <m:t>𝒙</m:t>
                        </m:r>
                      </m:e>
                      <m:sup>
                        <m:r>
                          <a:rPr lang="en-US" altLang="zh-CN" sz="2000" b="0" i="1" dirty="0" smtClean="0">
                            <a:latin typeface="Cambria Math" panose="02040503050406030204" pitchFamily="18" charset="0"/>
                            <a:cs typeface="Times New Roman" panose="02020603050405020304" pitchFamily="18" charset="0"/>
                          </a:rPr>
                          <m:t>′</m:t>
                        </m:r>
                      </m:sup>
                    </m:sSup>
                    <m:r>
                      <a:rPr lang="en-US" altLang="zh-CN" sz="2000" b="0" i="1" dirty="0" smtClean="0">
                        <a:latin typeface="Cambria Math" panose="02040503050406030204" pitchFamily="18" charset="0"/>
                        <a:cs typeface="Times New Roman" panose="02020603050405020304" pitchFamily="18" charset="0"/>
                      </a:rPr>
                      <m:t>=</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b="1" i="1" dirty="0" smtClean="0">
                            <a:latin typeface="Cambria Math" panose="02040503050406030204" pitchFamily="18" charset="0"/>
                            <a:cs typeface="Times New Roman" panose="02020603050405020304" pitchFamily="18" charset="0"/>
                          </a:rPr>
                          <m:t>𝒘</m:t>
                        </m:r>
                      </m:e>
                      <m:sub>
                        <m:r>
                          <a:rPr lang="en-US" altLang="zh-CN" sz="2000" b="0" i="1" dirty="0" smtClean="0">
                            <a:latin typeface="Cambria Math" panose="02040503050406030204" pitchFamily="18" charset="0"/>
                            <a:cs typeface="Times New Roman" panose="02020603050405020304" pitchFamily="18" charset="0"/>
                          </a:rPr>
                          <m:t>1×1</m:t>
                        </m:r>
                      </m:sub>
                    </m:sSub>
                    <m:r>
                      <a:rPr lang="en-US" altLang="zh-CN" sz="2000" b="0" i="1" dirty="0" smtClean="0">
                        <a:latin typeface="Cambria Math" panose="02040503050406030204" pitchFamily="18" charset="0"/>
                        <a:cs typeface="Times New Roman" panose="02020603050405020304" pitchFamily="18" charset="0"/>
                      </a:rPr>
                      <m:t>(</m:t>
                    </m:r>
                    <m:r>
                      <a:rPr lang="en-US" altLang="zh-CN" sz="2000" b="1" i="1" dirty="0" smtClean="0">
                        <a:latin typeface="Cambria Math" panose="02040503050406030204" pitchFamily="18" charset="0"/>
                        <a:cs typeface="Times New Roman" panose="02020603050405020304" pitchFamily="18" charset="0"/>
                      </a:rPr>
                      <m:t>𝒙</m:t>
                    </m:r>
                    <m:r>
                      <a:rPr lang="en-US" altLang="zh-CN" sz="2000" b="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𝑢𝑝</m:t>
                    </m:r>
                    <m:r>
                      <a:rPr lang="en-US" altLang="zh-CN" sz="2000" b="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𝑑𝑜𝑤𝑛</m:t>
                    </m:r>
                    <m:r>
                      <a:rPr lang="en-US" altLang="zh-CN" sz="2000" b="0" i="1" dirty="0" smtClean="0">
                        <a:latin typeface="Cambria Math" panose="02040503050406030204" pitchFamily="18" charset="0"/>
                        <a:cs typeface="Times New Roman" panose="02020603050405020304" pitchFamily="18" charset="0"/>
                      </a:rPr>
                      <m:t>(</m:t>
                    </m:r>
                    <m:acc>
                      <m:accPr>
                        <m:chr m:val="̅"/>
                        <m:ctrlPr>
                          <a:rPr lang="en-US" altLang="zh-CN" sz="2000" b="0" i="1" dirty="0" smtClean="0">
                            <a:latin typeface="Cambria Math" panose="02040503050406030204" pitchFamily="18" charset="0"/>
                            <a:cs typeface="Times New Roman" panose="02020603050405020304" pitchFamily="18" charset="0"/>
                          </a:rPr>
                        </m:ctrlPr>
                      </m:accPr>
                      <m:e>
                        <m:r>
                          <a:rPr lang="en-US" altLang="zh-CN" sz="2000" b="1" i="1" dirty="0" smtClean="0">
                            <a:latin typeface="Cambria Math" panose="02040503050406030204" pitchFamily="18" charset="0"/>
                            <a:cs typeface="Times New Roman" panose="02020603050405020304" pitchFamily="18" charset="0"/>
                          </a:rPr>
                          <m:t>𝒘</m:t>
                        </m:r>
                      </m:e>
                    </m:acc>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𝒩</m:t>
                        </m:r>
                      </m:e>
                      <m:sub>
                        <m:r>
                          <a:rPr lang="en-US" altLang="zh-CN" sz="2000" b="0" i="1" dirty="0" smtClean="0">
                            <a:latin typeface="Cambria Math" panose="02040503050406030204" pitchFamily="18" charset="0"/>
                            <a:cs typeface="Times New Roman" panose="02020603050405020304" pitchFamily="18" charset="0"/>
                          </a:rPr>
                          <m:t>2</m:t>
                        </m:r>
                        <m:r>
                          <a:rPr lang="en-US" altLang="zh-CN" sz="2000" b="0" i="1" dirty="0" smtClean="0">
                            <a:latin typeface="Cambria Math" panose="02040503050406030204" pitchFamily="18" charset="0"/>
                            <a:cs typeface="Times New Roman" panose="02020603050405020304" pitchFamily="18" charset="0"/>
                          </a:rPr>
                          <m:t>𝐷</m:t>
                        </m:r>
                      </m:sub>
                    </m:sSub>
                    <m:r>
                      <a:rPr lang="en-US" altLang="zh-CN" sz="2000" b="0" i="1" dirty="0" smtClean="0">
                        <a:latin typeface="Cambria Math" panose="02040503050406030204" pitchFamily="18" charset="0"/>
                        <a:cs typeface="Times New Roman" panose="02020603050405020304" pitchFamily="18" charset="0"/>
                      </a:rPr>
                      <m:t> </m:t>
                    </m:r>
                    <m:r>
                      <a:rPr lang="en-US" altLang="zh-CN" sz="2000" b="1" i="1" dirty="0" smtClean="0">
                        <a:latin typeface="Cambria Math" panose="02040503050406030204" pitchFamily="18" charset="0"/>
                        <a:cs typeface="Times New Roman" panose="02020603050405020304" pitchFamily="18" charset="0"/>
                      </a:rPr>
                      <m:t>𝒙</m:t>
                    </m:r>
                    <m:r>
                      <a:rPr lang="en-US" altLang="zh-CN" sz="2000" b="0" i="1" dirty="0" smtClean="0">
                        <a:latin typeface="Cambria Math" panose="02040503050406030204" pitchFamily="18" charset="0"/>
                        <a:cs typeface="Times New Roman" panose="02020603050405020304" pitchFamily="18" charset="0"/>
                      </a:rPr>
                      <m:t>)))</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6DE73D4-DD5D-C063-3398-7ED5EFA0E958}"/>
                  </a:ext>
                </a:extLst>
              </p:cNvPr>
              <p:cNvSpPr txBox="1">
                <a:spLocks noRot="1" noChangeAspect="1" noMove="1" noResize="1" noEditPoints="1" noAdjustHandles="1" noChangeArrowheads="1" noChangeShapeType="1" noTextEdit="1"/>
              </p:cNvSpPr>
              <p:nvPr/>
            </p:nvSpPr>
            <p:spPr>
              <a:xfrm>
                <a:off x="1142622" y="5925133"/>
                <a:ext cx="5973795" cy="400110"/>
              </a:xfrm>
              <a:prstGeom prst="rect">
                <a:avLst/>
              </a:prstGeom>
              <a:blipFill>
                <a:blip r:embed="rId4"/>
                <a:stretch>
                  <a:fillRect l="-1020" t="-9091" b="-25758"/>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0B17E130-3245-9A56-EC1F-9FD5B52EA05A}"/>
              </a:ext>
            </a:extLst>
          </p:cNvPr>
          <p:cNvGrpSpPr/>
          <p:nvPr/>
        </p:nvGrpSpPr>
        <p:grpSpPr>
          <a:xfrm>
            <a:off x="1142622" y="5337522"/>
            <a:ext cx="8051074" cy="401328"/>
            <a:chOff x="1142622" y="5337522"/>
            <a:chExt cx="8051074" cy="401328"/>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8B89146-445A-C588-A662-ECF35237A910}"/>
                    </a:ext>
                  </a:extLst>
                </p:cNvPr>
                <p:cNvSpPr txBox="1"/>
                <p:nvPr/>
              </p:nvSpPr>
              <p:spPr>
                <a:xfrm>
                  <a:off x="1142622" y="5338740"/>
                  <a:ext cx="405554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Aligned video frames </a:t>
                  </a:r>
                  <a14:m>
                    <m:oMath xmlns:m="http://schemas.openxmlformats.org/officeDocument/2006/math">
                      <m:r>
                        <a:rPr lang="en-US" altLang="zh-CN" sz="2000" b="1" i="1" smtClean="0">
                          <a:latin typeface="Cambria Math" panose="02040503050406030204" pitchFamily="18" charset="0"/>
                          <a:cs typeface="Times New Roman" panose="02020603050405020304" pitchFamily="18" charset="0"/>
                        </a:rPr>
                        <m:t>𝑰</m:t>
                      </m:r>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𝑅</m:t>
                          </m:r>
                        </m:e>
                        <m:sup>
                          <m:r>
                            <a:rPr lang="en-US" altLang="zh-CN" sz="2000" b="0" i="1" smtClean="0">
                              <a:latin typeface="Cambria Math" panose="02040503050406030204" pitchFamily="18" charset="0"/>
                              <a:cs typeface="Times New Roman" panose="02020603050405020304" pitchFamily="18" charset="0"/>
                            </a:rPr>
                            <m:t>𝐻</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𝑊</m:t>
                          </m:r>
                          <m:r>
                            <a:rPr lang="en-US" altLang="zh-CN" sz="2000" b="0" i="1" smtClean="0">
                              <a:latin typeface="Cambria Math" panose="02040503050406030204" pitchFamily="18" charset="0"/>
                              <a:cs typeface="Times New Roman" panose="02020603050405020304" pitchFamily="18" charset="0"/>
                            </a:rPr>
                            <m:t>×3×</m:t>
                          </m:r>
                          <m:r>
                            <a:rPr lang="en-US" altLang="zh-CN" sz="2000" b="0" i="1" smtClean="0">
                              <a:latin typeface="Cambria Math" panose="02040503050406030204" pitchFamily="18" charset="0"/>
                              <a:cs typeface="Times New Roman" panose="02020603050405020304" pitchFamily="18" charset="0"/>
                            </a:rPr>
                            <m:t>𝐹</m:t>
                          </m:r>
                        </m:sup>
                      </m:sSup>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78B89146-445A-C588-A662-ECF35237A910}"/>
                    </a:ext>
                  </a:extLst>
                </p:cNvPr>
                <p:cNvSpPr txBox="1">
                  <a:spLocks noRot="1" noChangeAspect="1" noMove="1" noResize="1" noEditPoints="1" noAdjustHandles="1" noChangeArrowheads="1" noChangeShapeType="1" noTextEdit="1"/>
                </p:cNvSpPr>
                <p:nvPr/>
              </p:nvSpPr>
              <p:spPr>
                <a:xfrm>
                  <a:off x="1142622" y="5338740"/>
                  <a:ext cx="4055543" cy="400110"/>
                </a:xfrm>
                <a:prstGeom prst="rect">
                  <a:avLst/>
                </a:prstGeom>
                <a:blipFill>
                  <a:blip r:embed="rId5"/>
                  <a:stretch>
                    <a:fillRect l="-1502"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EF9CF78-4CA2-AA6F-F38A-4A9543BF1683}"/>
                    </a:ext>
                  </a:extLst>
                </p:cNvPr>
                <p:cNvSpPr txBox="1"/>
                <p:nvPr/>
              </p:nvSpPr>
              <p:spPr>
                <a:xfrm>
                  <a:off x="6460435" y="5337522"/>
                  <a:ext cx="2733261"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Embedding </a:t>
                  </a:r>
                  <a14:m>
                    <m:oMath xmlns:m="http://schemas.openxmlformats.org/officeDocument/2006/math">
                      <m:r>
                        <m:rPr>
                          <m:sty m:val="p"/>
                        </m:rPr>
                        <a:rPr lang="en-US" altLang="zh-CN" sz="2000" b="0" i="0" smtClean="0">
                          <a:latin typeface="Cambria Math" panose="02040503050406030204" pitchFamily="18" charset="0"/>
                          <a:cs typeface="Times New Roman" panose="02020603050405020304" pitchFamily="18" charset="0"/>
                        </a:rPr>
                        <m:t>Φ</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1" i="1" smtClean="0">
                              <a:latin typeface="Cambria Math" panose="02040503050406030204" pitchFamily="18" charset="0"/>
                              <a:cs typeface="Times New Roman" panose="02020603050405020304" pitchFamily="18" charset="0"/>
                            </a:rPr>
                            <m:t>𝑰</m:t>
                          </m:r>
                        </m:e>
                      </m:d>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𝑅</m:t>
                          </m:r>
                        </m:e>
                        <m:sup>
                          <m:r>
                            <a:rPr lang="en-US" altLang="zh-CN" sz="2000" b="0" i="1" smtClean="0">
                              <a:latin typeface="Cambria Math" panose="02040503050406030204" pitchFamily="18" charset="0"/>
                              <a:cs typeface="Times New Roman" panose="02020603050405020304" pitchFamily="18" charset="0"/>
                            </a:rPr>
                            <m:t>𝐷</m:t>
                          </m:r>
                        </m:sup>
                      </m:sSup>
                    </m:oMath>
                  </a14:m>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1EF9CF78-4CA2-AA6F-F38A-4A9543BF1683}"/>
                    </a:ext>
                  </a:extLst>
                </p:cNvPr>
                <p:cNvSpPr txBox="1">
                  <a:spLocks noRot="1" noChangeAspect="1" noMove="1" noResize="1" noEditPoints="1" noAdjustHandles="1" noChangeArrowheads="1" noChangeShapeType="1" noTextEdit="1"/>
                </p:cNvSpPr>
                <p:nvPr/>
              </p:nvSpPr>
              <p:spPr>
                <a:xfrm>
                  <a:off x="6460435" y="5337522"/>
                  <a:ext cx="2733261" cy="400110"/>
                </a:xfrm>
                <a:prstGeom prst="rect">
                  <a:avLst/>
                </a:prstGeom>
                <a:blipFill>
                  <a:blip r:embed="rId6"/>
                  <a:stretch>
                    <a:fillRect l="-2455" t="-9231" b="-27692"/>
                  </a:stretch>
                </a:blipFill>
              </p:spPr>
              <p:txBody>
                <a:bodyPr/>
                <a:lstStyle/>
                <a:p>
                  <a:r>
                    <a:rPr lang="zh-CN" altLang="en-US">
                      <a:noFill/>
                    </a:rPr>
                    <a:t> </a:t>
                  </a:r>
                </a:p>
              </p:txBody>
            </p:sp>
          </mc:Fallback>
        </mc:AlternateContent>
        <p:sp>
          <p:nvSpPr>
            <p:cNvPr id="12" name="箭头: 右 11">
              <a:extLst>
                <a:ext uri="{FF2B5EF4-FFF2-40B4-BE49-F238E27FC236}">
                  <a16:creationId xmlns:a16="http://schemas.microsoft.com/office/drawing/2014/main" id="{F42A5D25-244A-DDD0-7CAB-B27A3C72FB75}"/>
                </a:ext>
              </a:extLst>
            </p:cNvPr>
            <p:cNvSpPr/>
            <p:nvPr/>
          </p:nvSpPr>
          <p:spPr>
            <a:xfrm>
              <a:off x="5474805" y="5338740"/>
              <a:ext cx="708991" cy="400110"/>
            </a:xfrm>
            <a:prstGeom prst="rightArrow">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72597901"/>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210588"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Method</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BED39038-22E5-D273-BE89-BD2406CCBC17}"/>
              </a:ext>
            </a:extLst>
          </p:cNvPr>
          <p:cNvGrpSpPr/>
          <p:nvPr/>
        </p:nvGrpSpPr>
        <p:grpSpPr>
          <a:xfrm>
            <a:off x="2194968" y="857591"/>
            <a:ext cx="7802064" cy="1552794"/>
            <a:chOff x="2194968" y="857591"/>
            <a:chExt cx="7802064" cy="1552794"/>
          </a:xfrm>
        </p:grpSpPr>
        <p:pic>
          <p:nvPicPr>
            <p:cNvPr id="4" name="图片 3">
              <a:extLst>
                <a:ext uri="{FF2B5EF4-FFF2-40B4-BE49-F238E27FC236}">
                  <a16:creationId xmlns:a16="http://schemas.microsoft.com/office/drawing/2014/main" id="{DD59BBF5-664B-B107-1395-7B71FA56D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968" y="857591"/>
              <a:ext cx="7802064" cy="1352739"/>
            </a:xfrm>
            <a:prstGeom prst="rect">
              <a:avLst/>
            </a:prstGeom>
          </p:spPr>
        </p:pic>
        <p:sp>
          <p:nvSpPr>
            <p:cNvPr id="6" name="文本框 5">
              <a:extLst>
                <a:ext uri="{FF2B5EF4-FFF2-40B4-BE49-F238E27FC236}">
                  <a16:creationId xmlns:a16="http://schemas.microsoft.com/office/drawing/2014/main" id="{F2C666C2-8179-18D9-CC57-E8488E9C559A}"/>
                </a:ext>
              </a:extLst>
            </p:cNvPr>
            <p:cNvSpPr txBox="1"/>
            <p:nvPr/>
          </p:nvSpPr>
          <p:spPr>
            <a:xfrm>
              <a:off x="3563178" y="2010275"/>
              <a:ext cx="5065643"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Diverse feature maps from two branches</a:t>
              </a:r>
              <a:endParaRPr lang="zh-CN" altLang="en-US" sz="2000" b="1" dirty="0">
                <a:latin typeface="Times New Roman" panose="02020603050405020304" pitchFamily="18" charset="0"/>
                <a:cs typeface="Times New Roman" panose="02020603050405020304" pitchFamily="18" charset="0"/>
              </a:endParaRPr>
            </a:p>
          </p:txBody>
        </p:sp>
      </p:grpSp>
      <p:sp>
        <p:nvSpPr>
          <p:cNvPr id="15" name="文本框 14">
            <a:extLst>
              <a:ext uri="{FF2B5EF4-FFF2-40B4-BE49-F238E27FC236}">
                <a16:creationId xmlns:a16="http://schemas.microsoft.com/office/drawing/2014/main" id="{B0F1B349-F0DA-473B-B16D-BCEC1D0BB6BC}"/>
              </a:ext>
            </a:extLst>
          </p:cNvPr>
          <p:cNvSpPr txBox="1"/>
          <p:nvPr/>
        </p:nvSpPr>
        <p:spPr>
          <a:xfrm>
            <a:off x="795131" y="2653748"/>
            <a:ext cx="952786"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Loss</a:t>
            </a:r>
            <a:endParaRPr lang="zh-CN" altLang="en-US" sz="2000" b="1"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D8B22AB-6890-DCCE-AA0A-4240A27AB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257" y="3159090"/>
            <a:ext cx="2855890" cy="2841319"/>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FF4F3BE-6E4F-47A4-FCC2-2E8AE26FB3C7}"/>
                  </a:ext>
                </a:extLst>
              </p:cNvPr>
              <p:cNvSpPr txBox="1"/>
              <p:nvPr/>
            </p:nvSpPr>
            <p:spPr>
              <a:xfrm>
                <a:off x="4601816" y="3053858"/>
                <a:ext cx="6261653" cy="707886"/>
              </a:xfrm>
              <a:prstGeom prst="rect">
                <a:avLst/>
              </a:prstGeom>
              <a:noFill/>
            </p:spPr>
            <p:txBody>
              <a:bodyPr wrap="square" rtlCol="0">
                <a:spAutoFit/>
              </a:bodyPr>
              <a:lstStyle/>
              <a:p>
                <a14:m>
                  <m:oMath xmlns:m="http://schemas.openxmlformats.org/officeDocument/2006/math">
                    <m:r>
                      <a:rPr lang="en-US" altLang="zh-CN" b="1" i="0" smtClean="0">
                        <a:latin typeface="Cambria Math" panose="02040503050406030204" pitchFamily="18" charset="0"/>
                      </a:rPr>
                      <m:t>𝐜</m:t>
                    </m:r>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𝐷</m:t>
                        </m:r>
                      </m:sup>
                    </m:sSup>
                  </m:oMath>
                </a14:m>
                <a:r>
                  <a:rPr lang="zh-CN" altLang="en-US" b="1" dirty="0"/>
                  <a:t> </a:t>
                </a:r>
                <a:r>
                  <a:rPr lang="en-US" altLang="zh-CN" sz="2000" dirty="0">
                    <a:latin typeface="Times New Roman" panose="02020603050405020304" pitchFamily="18" charset="0"/>
                    <a:cs typeface="Times New Roman" panose="02020603050405020304" pitchFamily="18" charset="0"/>
                  </a:rPr>
                  <a:t>: center by averaging the encodings of all the natural face sequences in the training set.</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FFF4F3BE-6E4F-47A4-FCC2-2E8AE26FB3C7}"/>
                  </a:ext>
                </a:extLst>
              </p:cNvPr>
              <p:cNvSpPr txBox="1">
                <a:spLocks noRot="1" noChangeAspect="1" noMove="1" noResize="1" noEditPoints="1" noAdjustHandles="1" noChangeArrowheads="1" noChangeShapeType="1" noTextEdit="1"/>
              </p:cNvSpPr>
              <p:nvPr/>
            </p:nvSpPr>
            <p:spPr>
              <a:xfrm>
                <a:off x="4601816" y="3053858"/>
                <a:ext cx="6261653" cy="707886"/>
              </a:xfrm>
              <a:prstGeom prst="rect">
                <a:avLst/>
              </a:prstGeom>
              <a:blipFill>
                <a:blip r:embed="rId5"/>
                <a:stretch>
                  <a:fillRect l="-1071" t="-5172" r="-1753"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036A469-5564-D55E-2263-12C71A5F5879}"/>
                  </a:ext>
                </a:extLst>
              </p:cNvPr>
              <p:cNvSpPr txBox="1"/>
              <p:nvPr/>
            </p:nvSpPr>
            <p:spPr>
              <a:xfrm>
                <a:off x="4644886" y="3836504"/>
                <a:ext cx="6347792"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Natural embeddings:  in hyperspheres </a:t>
                </a:r>
                <a14:m>
                  <m:oMath xmlns:m="http://schemas.openxmlformats.org/officeDocument/2006/math">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𝕊</m:t>
                        </m:r>
                      </m:e>
                      <m:sup>
                        <m:r>
                          <a:rPr lang="en-US" altLang="zh-CN" sz="2000" b="0" i="1" smtClean="0">
                            <a:latin typeface="Cambria Math" panose="02040503050406030204" pitchFamily="18" charset="0"/>
                            <a:cs typeface="Times New Roman" panose="02020603050405020304" pitchFamily="18" charset="0"/>
                          </a:rPr>
                          <m:t>𝐷</m:t>
                        </m:r>
                        <m:r>
                          <a:rPr lang="en-US" altLang="zh-CN" sz="2000" b="0" i="1" smtClean="0">
                            <a:latin typeface="Cambria Math" panose="02040503050406030204" pitchFamily="18" charset="0"/>
                            <a:cs typeface="Times New Roman" panose="02020603050405020304" pitchFamily="18" charset="0"/>
                          </a:rPr>
                          <m:t>−1</m:t>
                        </m:r>
                      </m:sup>
                    </m:sSup>
                    <m:r>
                      <a:rPr lang="en-US" altLang="zh-CN" sz="2000" b="0" i="1" smtClean="0">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𝐜</m:t>
                    </m:r>
                    <m:r>
                      <a:rPr lang="en-US" altLang="zh-CN" sz="2000" b="0" i="1" smtClean="0">
                        <a:latin typeface="Cambria Math" panose="02040503050406030204" pitchFamily="18" charset="0"/>
                        <a:cs typeface="Times New Roman" panose="02020603050405020304" pitchFamily="18" charset="0"/>
                      </a:rPr>
                      <m:t>, </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𝑟</m:t>
                        </m:r>
                      </m:e>
                      <m:sup>
                        <m:r>
                          <a:rPr lang="en-US" altLang="zh-CN" sz="2000" b="0" i="1" smtClean="0">
                            <a:latin typeface="Cambria Math" panose="02040503050406030204" pitchFamily="18" charset="0"/>
                            <a:cs typeface="Times New Roman" panose="02020603050405020304" pitchFamily="18" charset="0"/>
                          </a:rPr>
                          <m:t>−</m:t>
                        </m:r>
                      </m:sup>
                    </m:sSup>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Manipulated embeddings: out of hyperspheres </a:t>
                </a:r>
                <a14:m>
                  <m:oMath xmlns:m="http://schemas.openxmlformats.org/officeDocument/2006/math">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𝕊</m:t>
                        </m:r>
                      </m:e>
                      <m:sup>
                        <m:r>
                          <a:rPr lang="en-US" altLang="zh-CN" sz="2000" b="0" i="1" smtClean="0">
                            <a:latin typeface="Cambria Math" panose="02040503050406030204" pitchFamily="18" charset="0"/>
                            <a:cs typeface="Times New Roman" panose="02020603050405020304" pitchFamily="18" charset="0"/>
                          </a:rPr>
                          <m:t>𝐷</m:t>
                        </m:r>
                        <m:r>
                          <a:rPr lang="en-US" altLang="zh-CN" sz="2000" b="0" i="1" smtClean="0">
                            <a:latin typeface="Cambria Math" panose="02040503050406030204" pitchFamily="18" charset="0"/>
                            <a:cs typeface="Times New Roman" panose="02020603050405020304" pitchFamily="18" charset="0"/>
                          </a:rPr>
                          <m:t>−1</m:t>
                        </m:r>
                      </m:sup>
                    </m:sSup>
                    <m:r>
                      <a:rPr lang="en-US" altLang="zh-CN" sz="2000" b="0" i="1" smtClean="0">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𝐜</m:t>
                    </m:r>
                    <m:r>
                      <a:rPr lang="en-US" altLang="zh-CN" sz="2000" b="0" i="1" smtClean="0">
                        <a:latin typeface="Cambria Math" panose="02040503050406030204" pitchFamily="18" charset="0"/>
                        <a:cs typeface="Times New Roman" panose="02020603050405020304" pitchFamily="18" charset="0"/>
                      </a:rPr>
                      <m:t>, </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𝑟</m:t>
                        </m:r>
                      </m:e>
                      <m:sup>
                        <m:r>
                          <a:rPr lang="en-US" altLang="zh-CN" sz="2000" b="0" i="1" smtClean="0">
                            <a:latin typeface="Cambria Math" panose="02040503050406030204" pitchFamily="18" charset="0"/>
                            <a:cs typeface="Times New Roman" panose="02020603050405020304" pitchFamily="18" charset="0"/>
                          </a:rPr>
                          <m:t>+</m:t>
                        </m:r>
                      </m:sup>
                    </m:sSup>
                    <m:r>
                      <a:rPr lang="en-US" altLang="zh-CN" sz="2000" b="0" i="1" smtClean="0">
                        <a:latin typeface="Cambria Math" panose="02040503050406030204" pitchFamily="18" charset="0"/>
                        <a:cs typeface="Times New Roman" panose="02020603050405020304" pitchFamily="18" charset="0"/>
                      </a:rPr>
                      <m:t>)</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7036A469-5564-D55E-2263-12C71A5F5879}"/>
                  </a:ext>
                </a:extLst>
              </p:cNvPr>
              <p:cNvSpPr txBox="1">
                <a:spLocks noRot="1" noChangeAspect="1" noMove="1" noResize="1" noEditPoints="1" noAdjustHandles="1" noChangeArrowheads="1" noChangeShapeType="1" noTextEdit="1"/>
              </p:cNvSpPr>
              <p:nvPr/>
            </p:nvSpPr>
            <p:spPr>
              <a:xfrm>
                <a:off x="4644886" y="3836504"/>
                <a:ext cx="6347792" cy="707886"/>
              </a:xfrm>
              <a:prstGeom prst="rect">
                <a:avLst/>
              </a:prstGeom>
              <a:blipFill>
                <a:blip r:embed="rId6"/>
                <a:stretch>
                  <a:fillRect l="-1057" t="-4310"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AEBD4B8-C4E9-564D-4683-D1CE79EE9B96}"/>
                  </a:ext>
                </a:extLst>
              </p:cNvPr>
              <p:cNvSpPr txBox="1"/>
              <p:nvPr/>
            </p:nvSpPr>
            <p:spPr>
              <a:xfrm>
                <a:off x="4483879" y="4655571"/>
                <a:ext cx="5077564" cy="14135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Ω</m:t>
                              </m:r>
                            </m:e>
                            <m:sub>
                              <m:r>
                                <a:rPr lang="en-US" altLang="zh-CN" b="0" i="1" smtClean="0">
                                  <a:latin typeface="Cambria Math" panose="02040503050406030204" pitchFamily="18" charset="0"/>
                                </a:rPr>
                                <m:t>𝑛𝑎𝑡</m:t>
                              </m:r>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Ω</m:t>
                              </m:r>
                            </m:e>
                            <m:sub>
                              <m:r>
                                <a:rPr lang="en-US" altLang="zh-CN" b="0" i="1" smtClean="0">
                                  <a:latin typeface="Cambria Math" panose="02040503050406030204" pitchFamily="18" charset="0"/>
                                </a:rPr>
                                <m:t>𝑛𝑎𝑡</m:t>
                              </m:r>
                              <m:r>
                                <a:rPr lang="en-US" altLang="zh-CN" b="0" i="1" smtClean="0">
                                  <a:latin typeface="Cambria Math" panose="02040503050406030204" pitchFamily="18" charset="0"/>
                                </a:rPr>
                                <m:t>.</m:t>
                              </m:r>
                            </m:sub>
                          </m:sSub>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i="1">
                                      <a:latin typeface="Cambria Math" panose="02040503050406030204" pitchFamily="18" charset="0"/>
                                    </a:rPr>
                                  </m:ctrlPr>
                                </m:dPr>
                                <m:e>
                                  <m:r>
                                    <a:rPr lang="en-US" altLang="zh-CN" i="1">
                                      <a:latin typeface="Cambria Math" panose="02040503050406030204" pitchFamily="18" charset="0"/>
                                    </a:rPr>
                                    <m:t>0, </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1">
                                                  <a:latin typeface="Cambria Math" panose="02040503050406030204" pitchFamily="18" charset="0"/>
                                                </a:rPr>
                                                <m:t>𝐜</m:t>
                                              </m:r>
                                            </m:e>
                                          </m:d>
                                        </m:e>
                                      </m:d>
                                    </m:e>
                                    <m:sub>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e>
                              </m:d>
                            </m:e>
                          </m:func>
                          <m:r>
                            <a:rPr lang="en-US" altLang="zh-CN" b="0" i="1" smtClean="0">
                              <a:latin typeface="Cambria Math" panose="02040503050406030204" pitchFamily="18" charset="0"/>
                            </a:rPr>
                            <m:t>+</m:t>
                          </m:r>
                        </m:e>
                      </m:nary>
                    </m:oMath>
                    <m:oMath xmlns:m="http://schemas.openxmlformats.org/officeDocument/2006/math">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Ω</m:t>
                              </m:r>
                            </m:e>
                            <m:sub>
                              <m:r>
                                <a:rPr lang="en-US" altLang="zh-CN" b="0" i="1" smtClean="0">
                                  <a:latin typeface="Cambria Math" panose="02040503050406030204" pitchFamily="18" charset="0"/>
                                </a:rPr>
                                <m:t>𝑚𝑎𝑛</m:t>
                              </m:r>
                              <m:r>
                                <a:rPr lang="en-US" altLang="zh-CN" i="1">
                                  <a:latin typeface="Cambria Math" panose="02040503050406030204" pitchFamily="18" charset="0"/>
                                </a:rPr>
                                <m:t>.</m:t>
                              </m:r>
                            </m:sub>
                          </m:sSub>
                          <m:r>
                            <a:rPr lang="en-US" altLang="zh-CN" i="1">
                              <a:latin typeface="Cambria Math" panose="02040503050406030204" pitchFamily="18" charset="0"/>
                            </a:rPr>
                            <m:t>|</m:t>
                          </m:r>
                        </m:den>
                      </m:f>
                      <m:nary>
                        <m:naryPr>
                          <m:chr m:val="∑"/>
                          <m:supHide m:val="on"/>
                          <m:ctrlPr>
                            <a:rPr lang="en-US" altLang="zh-CN" i="1">
                              <a:latin typeface="Cambria Math" panose="02040503050406030204" pitchFamily="18" charset="0"/>
                            </a:rPr>
                          </m:ctrlPr>
                        </m:naryPr>
                        <m:sub>
                          <m:r>
                            <a:rPr lang="en-US" altLang="zh-CN" b="0" i="1" smtClean="0">
                              <a:latin typeface="Cambria Math" panose="02040503050406030204" pitchFamily="18" charset="0"/>
                            </a:rPr>
                            <m:t>𝑗</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Ω</m:t>
                              </m:r>
                            </m:e>
                            <m:sub>
                              <m:r>
                                <a:rPr lang="en-US" altLang="zh-CN" b="0" i="1" smtClean="0">
                                  <a:latin typeface="Cambria Math" panose="02040503050406030204" pitchFamily="18" charset="0"/>
                                </a:rPr>
                                <m:t>𝑚𝑎𝑛</m:t>
                              </m:r>
                              <m:r>
                                <a:rPr lang="en-US" altLang="zh-CN" b="0" i="1" smtClean="0">
                                  <a:latin typeface="Cambria Math" panose="02040503050406030204" pitchFamily="18" charset="0"/>
                                </a:rPr>
                                <m:t>..</m:t>
                              </m:r>
                            </m:sub>
                          </m:sSub>
                        </m:sub>
                        <m:sup/>
                        <m:e>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i="1">
                              <a:latin typeface="Cambria Math" panose="02040503050406030204" pitchFamily="18" charset="0"/>
                            </a:rPr>
                            <m:t>0, </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b="1">
                                          <a:latin typeface="Cambria Math" panose="02040503050406030204" pitchFamily="18" charset="0"/>
                                        </a:rPr>
                                        <m:t>𝐜</m:t>
                                      </m:r>
                                    </m:e>
                                  </m:d>
                                </m:e>
                              </m:d>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e>
                      </m:nary>
                    </m:oMath>
                  </m:oMathPara>
                </a14:m>
                <a:endParaRPr lang="zh-CN" altLang="en-US" dirty="0"/>
              </a:p>
            </p:txBody>
          </p:sp>
        </mc:Choice>
        <mc:Fallback xmlns="">
          <p:sp>
            <p:nvSpPr>
              <p:cNvPr id="25" name="文本框 24">
                <a:extLst>
                  <a:ext uri="{FF2B5EF4-FFF2-40B4-BE49-F238E27FC236}">
                    <a16:creationId xmlns:a16="http://schemas.microsoft.com/office/drawing/2014/main" id="{EAEBD4B8-C4E9-564D-4683-D1CE79EE9B96}"/>
                  </a:ext>
                </a:extLst>
              </p:cNvPr>
              <p:cNvSpPr txBox="1">
                <a:spLocks noRot="1" noChangeAspect="1" noMove="1" noResize="1" noEditPoints="1" noAdjustHandles="1" noChangeArrowheads="1" noChangeShapeType="1" noTextEdit="1"/>
              </p:cNvSpPr>
              <p:nvPr/>
            </p:nvSpPr>
            <p:spPr>
              <a:xfrm>
                <a:off x="4483879" y="4655571"/>
                <a:ext cx="5077564" cy="141359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06E1511-0749-88EC-463D-B4C5C0937B0E}"/>
                  </a:ext>
                </a:extLst>
              </p:cNvPr>
              <p:cNvSpPr txBox="1"/>
              <p:nvPr/>
            </p:nvSpPr>
            <p:spPr>
              <a:xfrm>
                <a:off x="4644886" y="6140175"/>
                <a:ext cx="4916557"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where </a:t>
                </a:r>
                <a14:m>
                  <m:oMath xmlns:m="http://schemas.openxmlformats.org/officeDocument/2006/math">
                    <m:r>
                      <m:rPr>
                        <m:sty m:val="p"/>
                      </m:rPr>
                      <a:rPr lang="en-US" altLang="zh-CN" sz="2000" b="0" i="0" smtClean="0">
                        <a:latin typeface="Cambria Math" panose="02040503050406030204" pitchFamily="18" charset="0"/>
                        <a:cs typeface="Times New Roman" panose="02020603050405020304" pitchFamily="18" charset="0"/>
                      </a:rPr>
                      <m:t>Ω</m:t>
                    </m:r>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𝑅</m:t>
                        </m:r>
                      </m:e>
                      <m:sup>
                        <m:r>
                          <a:rPr lang="en-US" altLang="zh-CN" sz="2000" b="0" i="1" smtClean="0">
                            <a:latin typeface="Cambria Math" panose="02040503050406030204" pitchFamily="18" charset="0"/>
                            <a:cs typeface="Times New Roman" panose="02020603050405020304" pitchFamily="18" charset="0"/>
                          </a:rPr>
                          <m:t>𝐻</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𝑊</m:t>
                        </m:r>
                        <m:r>
                          <a:rPr lang="en-US" altLang="zh-CN" sz="2000" b="0" i="1" smtClean="0">
                            <a:latin typeface="Cambria Math" panose="02040503050406030204" pitchFamily="18" charset="0"/>
                            <a:cs typeface="Times New Roman" panose="02020603050405020304" pitchFamily="18" charset="0"/>
                          </a:rPr>
                          <m:t>×3×</m:t>
                        </m:r>
                        <m:r>
                          <a:rPr lang="en-US" altLang="zh-CN" sz="2000" b="0" i="1" smtClean="0">
                            <a:latin typeface="Cambria Math" panose="02040503050406030204" pitchFamily="18" charset="0"/>
                            <a:cs typeface="Times New Roman" panose="02020603050405020304" pitchFamily="18" charset="0"/>
                          </a:rPr>
                          <m:t>𝐹</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𝐵</m:t>
                        </m:r>
                      </m:sup>
                    </m:sSup>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Ω</m:t>
                        </m:r>
                      </m:e>
                      <m:sub>
                        <m:r>
                          <a:rPr lang="en-US" altLang="zh-CN" sz="2000" i="1">
                            <a:latin typeface="Cambria Math" panose="02040503050406030204" pitchFamily="18" charset="0"/>
                          </a:rPr>
                          <m:t>𝑛𝑎𝑡</m:t>
                        </m:r>
                        <m:r>
                          <a:rPr lang="en-US" altLang="zh-CN" sz="2000" i="1">
                            <a:latin typeface="Cambria Math" panose="02040503050406030204" pitchFamily="18" charset="0"/>
                          </a:rPr>
                          <m:t>.</m:t>
                        </m:r>
                      </m:sub>
                    </m:sSub>
                  </m:oMath>
                </a14:m>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Ω</m:t>
                        </m:r>
                      </m:e>
                      <m:sub>
                        <m:r>
                          <a:rPr lang="en-US" altLang="zh-CN" sz="2000" i="1">
                            <a:latin typeface="Cambria Math" panose="02040503050406030204" pitchFamily="18" charset="0"/>
                          </a:rPr>
                          <m:t>𝑚𝑎𝑛</m:t>
                        </m:r>
                        <m:r>
                          <a:rPr lang="en-US" altLang="zh-CN" sz="2000" i="1">
                            <a:latin typeface="Cambria Math" panose="02040503050406030204" pitchFamily="18" charset="0"/>
                          </a:rPr>
                          <m:t>.</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means natural and manipulated face samples.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506E1511-0749-88EC-463D-B4C5C0937B0E}"/>
                  </a:ext>
                </a:extLst>
              </p:cNvPr>
              <p:cNvSpPr txBox="1">
                <a:spLocks noRot="1" noChangeAspect="1" noMove="1" noResize="1" noEditPoints="1" noAdjustHandles="1" noChangeArrowheads="1" noChangeShapeType="1" noTextEdit="1"/>
              </p:cNvSpPr>
              <p:nvPr/>
            </p:nvSpPr>
            <p:spPr>
              <a:xfrm>
                <a:off x="4644886" y="6140175"/>
                <a:ext cx="4916557" cy="707886"/>
              </a:xfrm>
              <a:prstGeom prst="rect">
                <a:avLst/>
              </a:prstGeom>
              <a:blipFill>
                <a:blip r:embed="rId8"/>
                <a:stretch>
                  <a:fillRect l="-1365" t="-4310" r="-620"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761863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909B0A-BDAE-12CB-B8F1-648D602547EA}"/>
              </a:ext>
            </a:extLst>
          </p:cNvPr>
          <p:cNvSpPr txBox="1"/>
          <p:nvPr/>
        </p:nvSpPr>
        <p:spPr>
          <a:xfrm>
            <a:off x="0" y="1757549"/>
            <a:ext cx="12192000" cy="1569660"/>
          </a:xfrm>
          <a:prstGeom prst="rect">
            <a:avLst/>
          </a:prstGeom>
          <a:noFill/>
        </p:spPr>
        <p:txBody>
          <a:bodyPr wrap="square" rtlCol="0">
            <a:spAutoFit/>
          </a:bodyPr>
          <a:lstStyle/>
          <a:p>
            <a:pPr algn="ctr"/>
            <a:r>
              <a:rPr lang="en-US" altLang="zh-CN" sz="4800" b="1" i="0" dirty="0">
                <a:effectLst/>
                <a:latin typeface="Times New Roman" panose="02020603050405020304" pitchFamily="18" charset="0"/>
              </a:rPr>
              <a:t>Exploring Adversarial Fake Images on Face Manifold</a:t>
            </a:r>
            <a:endParaRPr kumimoji="1" lang="zh-CN" altLang="en-US" sz="4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EC3FD9F-CA4B-F455-2312-F48B1092C179}"/>
              </a:ext>
            </a:extLst>
          </p:cNvPr>
          <p:cNvSpPr txBox="1"/>
          <p:nvPr/>
        </p:nvSpPr>
        <p:spPr>
          <a:xfrm>
            <a:off x="5229415" y="6020790"/>
            <a:ext cx="1733167" cy="461665"/>
          </a:xfrm>
          <a:prstGeom prst="rect">
            <a:avLst/>
          </a:prstGeom>
          <a:noFill/>
        </p:spPr>
        <p:txBody>
          <a:bodyPr wrap="none" rtlCol="0">
            <a:spAutoFit/>
          </a:bodyPr>
          <a:lstStyle/>
          <a:p>
            <a:r>
              <a:rPr kumimoji="1" lang="en-US" altLang="zh-CN" sz="2400" b="1" dirty="0">
                <a:solidFill>
                  <a:srgbClr val="FF0000"/>
                </a:solidFill>
                <a:latin typeface="Times New Roman" panose="02020603050405020304" pitchFamily="18" charset="0"/>
                <a:cs typeface="Times New Roman" panose="02020603050405020304" pitchFamily="18" charset="0"/>
              </a:rPr>
              <a:t>CVPR</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2021</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F9C5643-F9BE-4D0F-8760-FD29841DE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068" y="3429000"/>
            <a:ext cx="10167199" cy="2214025"/>
          </a:xfrm>
          <a:prstGeom prst="rect">
            <a:avLst/>
          </a:prstGeom>
        </p:spPr>
      </p:pic>
    </p:spTree>
    <p:extLst>
      <p:ext uri="{BB962C8B-B14F-4D97-AF65-F5344CB8AC3E}">
        <p14:creationId xmlns:p14="http://schemas.microsoft.com/office/powerpoint/2010/main" val="2310713929"/>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636987"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Motivation</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E0E2CCB-B2CC-6747-0D68-97FDE8C8D4A0}"/>
              </a:ext>
            </a:extLst>
          </p:cNvPr>
          <p:cNvSpPr txBox="1"/>
          <p:nvPr/>
        </p:nvSpPr>
        <p:spPr>
          <a:xfrm>
            <a:off x="90068" y="4615962"/>
            <a:ext cx="11995915" cy="1323439"/>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a:t>
            </a:r>
            <a:r>
              <a:rPr lang="en-US" altLang="zh-CN" sz="2000" i="0" dirty="0">
                <a:effectLst/>
                <a:latin typeface="Times New Roman" panose="02020603050405020304" pitchFamily="18" charset="0"/>
              </a:rPr>
              <a:t>Manipulated or generated fake images may draw social and privacy concern if being abused by malicious attackers.</a:t>
            </a:r>
            <a:endParaRPr kumimoji="1" lang="en"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i="0" dirty="0">
                <a:effectLst/>
                <a:latin typeface="Times New Roman" panose="02020603050405020304" pitchFamily="18" charset="0"/>
              </a:rPr>
              <a:t>Although image forensic models have reached great performance in detecting fake images from real ones, these models can be easily fooled with a simple adversarial attack</a:t>
            </a:r>
            <a:r>
              <a:rPr lang="en-US" altLang="zh-CN" sz="2000" dirty="0">
                <a:latin typeface="Times New Roman" panose="02020603050405020304" pitchFamily="18" charset="0"/>
              </a:rPr>
              <a:t>.</a:t>
            </a:r>
            <a:endParaRPr kumimoji="1"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37FAF96-A3F8-4A1E-B528-731FAC905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2168" y="995705"/>
            <a:ext cx="3790950" cy="3638550"/>
          </a:xfrm>
          <a:prstGeom prst="rect">
            <a:avLst/>
          </a:prstGeom>
        </p:spPr>
      </p:pic>
    </p:spTree>
    <p:extLst>
      <p:ext uri="{BB962C8B-B14F-4D97-AF65-F5344CB8AC3E}">
        <p14:creationId xmlns:p14="http://schemas.microsoft.com/office/powerpoint/2010/main" val="2442648068"/>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912703"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Contribution</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E0E2CCB-B2CC-6747-0D68-97FDE8C8D4A0}"/>
              </a:ext>
            </a:extLst>
          </p:cNvPr>
          <p:cNvSpPr txBox="1"/>
          <p:nvPr/>
        </p:nvSpPr>
        <p:spPr>
          <a:xfrm>
            <a:off x="90068" y="1206841"/>
            <a:ext cx="11995915" cy="2246769"/>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a:t>
            </a:r>
            <a:r>
              <a:rPr lang="en-US" altLang="zh-CN" sz="2000" i="0" dirty="0">
                <a:effectLst/>
                <a:latin typeface="Times New Roman" panose="02020603050405020304" pitchFamily="18" charset="0"/>
              </a:rPr>
              <a:t>We compare our method with nowadays widely-applied norm-based adversarial attacks and show that the</a:t>
            </a:r>
            <a:r>
              <a:rPr lang="en-US" altLang="zh-CN" sz="2000" dirty="0">
                <a:latin typeface="Times New Roman" panose="02020603050405020304" pitchFamily="18" charset="0"/>
              </a:rPr>
              <a:t> </a:t>
            </a:r>
            <a:r>
              <a:rPr lang="en-US" altLang="zh-CN" sz="2000" i="0" dirty="0">
                <a:effectLst/>
                <a:latin typeface="Times New Roman" panose="02020603050405020304" pitchFamily="18" charset="0"/>
              </a:rPr>
              <a:t>proposed method can achieve the same attack success rate while introducing less visible perturbation, making it harder for our adversarial image to be detected by human eyes.</a:t>
            </a:r>
          </a:p>
          <a:p>
            <a:pPr marL="285750" indent="-285750">
              <a:buFont typeface="Arial" panose="020B0604020202020204" pitchFamily="34" charset="0"/>
              <a:buChar char="•"/>
            </a:pPr>
            <a:endParaRPr lang="en-US" altLang="zh-CN" sz="2000" i="0" dirty="0">
              <a:effectLst/>
              <a:latin typeface="Times New Roman" panose="02020603050405020304" pitchFamily="18" charset="0"/>
            </a:endParaRPr>
          </a:p>
          <a:p>
            <a:pPr marL="285750" indent="-285750">
              <a:buFont typeface="Arial" panose="020B0604020202020204" pitchFamily="34" charset="0"/>
              <a:buChar char="•"/>
            </a:pPr>
            <a:r>
              <a:rPr lang="en-US" altLang="zh-CN" sz="2000" i="0" dirty="0">
                <a:effectLst/>
                <a:latin typeface="Times New Roman" panose="02020603050405020304" pitchFamily="18" charset="0"/>
              </a:rPr>
              <a:t>We conduct our attack in different ensemble ways and have shown our adversarial images can transfer between different forensic models, causing a threat even in the situation where the architecture of forensic models is unknown to the attacker.</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17892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210588"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Method</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E90C522-9EA6-4CBD-8701-F2C3C7608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30" y="1226033"/>
            <a:ext cx="9296400" cy="4048125"/>
          </a:xfrm>
          <a:prstGeom prst="rect">
            <a:avLst/>
          </a:prstGeom>
        </p:spPr>
      </p:pic>
    </p:spTree>
    <p:extLst>
      <p:ext uri="{BB962C8B-B14F-4D97-AF65-F5344CB8AC3E}">
        <p14:creationId xmlns:p14="http://schemas.microsoft.com/office/powerpoint/2010/main" val="231813128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909B0A-BDAE-12CB-B8F1-648D602547EA}"/>
              </a:ext>
            </a:extLst>
          </p:cNvPr>
          <p:cNvSpPr txBox="1"/>
          <p:nvPr/>
        </p:nvSpPr>
        <p:spPr>
          <a:xfrm>
            <a:off x="-2" y="1768499"/>
            <a:ext cx="12192000" cy="1446550"/>
          </a:xfrm>
          <a:prstGeom prst="rect">
            <a:avLst/>
          </a:prstGeom>
          <a:noFill/>
        </p:spPr>
        <p:txBody>
          <a:bodyPr wrap="square" rtlCol="0">
            <a:spAutoFit/>
          </a:bodyPr>
          <a:lstStyle/>
          <a:p>
            <a:pPr algn="ctr"/>
            <a:r>
              <a:rPr lang="en-US" altLang="zh-CN" sz="4400" b="1" i="0" dirty="0">
                <a:effectLst/>
                <a:latin typeface="Times New Roman" panose="02020603050405020304" pitchFamily="18" charset="0"/>
              </a:rPr>
              <a:t>Artificial Fingerprinting for Generative Models:</a:t>
            </a:r>
          </a:p>
          <a:p>
            <a:pPr algn="ctr"/>
            <a:r>
              <a:rPr lang="en-US" altLang="zh-CN" sz="4400" b="1" i="0" dirty="0">
                <a:effectLst/>
                <a:latin typeface="Times New Roman" panose="02020603050405020304" pitchFamily="18" charset="0"/>
              </a:rPr>
              <a:t>Rooting Deepfake Attribution in Training Data</a:t>
            </a:r>
            <a:endParaRPr kumimoji="1" lang="zh-CN" altLang="en-US" sz="4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EC3FD9F-CA4B-F455-2312-F48B1092C179}"/>
              </a:ext>
            </a:extLst>
          </p:cNvPr>
          <p:cNvSpPr txBox="1"/>
          <p:nvPr/>
        </p:nvSpPr>
        <p:spPr>
          <a:xfrm>
            <a:off x="5229415" y="6020790"/>
            <a:ext cx="1660263" cy="461665"/>
          </a:xfrm>
          <a:prstGeom prst="rect">
            <a:avLst/>
          </a:prstGeom>
          <a:noFill/>
        </p:spPr>
        <p:txBody>
          <a:bodyPr wrap="none" rtlCol="0">
            <a:spAutoFit/>
          </a:bodyPr>
          <a:lstStyle/>
          <a:p>
            <a:r>
              <a:rPr kumimoji="1" lang="en-US" altLang="zh-CN" sz="2400" b="1" dirty="0">
                <a:solidFill>
                  <a:srgbClr val="FF0000"/>
                </a:solidFill>
                <a:latin typeface="Times New Roman" panose="02020603050405020304" pitchFamily="18" charset="0"/>
                <a:cs typeface="Times New Roman" panose="02020603050405020304" pitchFamily="18" charset="0"/>
              </a:rPr>
              <a:t>ICCV</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2021</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63E5FA6-9B6D-4139-86F7-9F1F4244B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94" y="3642952"/>
            <a:ext cx="10166001" cy="1569660"/>
          </a:xfrm>
          <a:prstGeom prst="rect">
            <a:avLst/>
          </a:prstGeom>
        </p:spPr>
      </p:pic>
    </p:spTree>
    <p:extLst>
      <p:ext uri="{BB962C8B-B14F-4D97-AF65-F5344CB8AC3E}">
        <p14:creationId xmlns:p14="http://schemas.microsoft.com/office/powerpoint/2010/main" val="1341838926"/>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636987"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Motivation</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E0E2CCB-B2CC-6747-0D68-97FDE8C8D4A0}"/>
              </a:ext>
            </a:extLst>
          </p:cNvPr>
          <p:cNvSpPr txBox="1"/>
          <p:nvPr/>
        </p:nvSpPr>
        <p:spPr>
          <a:xfrm>
            <a:off x="196085" y="1117388"/>
            <a:ext cx="11995915"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a:t>
            </a:r>
            <a:r>
              <a:rPr lang="en-US" altLang="zh-CN" sz="2000" b="0" i="0" dirty="0">
                <a:effectLst/>
                <a:latin typeface="Times New Roman" panose="02020603050405020304" pitchFamily="18" charset="0"/>
              </a:rPr>
              <a:t>he misuse of deepfakes has been permeating to each corner of social media, ranging from misinformation of political campaigns to fake journalism. This motivates tremendous research efforts on deepfake detection and source attribution </a:t>
            </a:r>
            <a:r>
              <a:rPr lang="en-US" altLang="zh-CN" sz="2000" dirty="0">
                <a:latin typeface="Times New Roman" panose="02020603050405020304" pitchFamily="18" charset="0"/>
              </a:rPr>
              <a:t>.</a:t>
            </a:r>
          </a:p>
        </p:txBody>
      </p:sp>
      <p:sp>
        <p:nvSpPr>
          <p:cNvPr id="7" name="文本框 6">
            <a:extLst>
              <a:ext uri="{FF2B5EF4-FFF2-40B4-BE49-F238E27FC236}">
                <a16:creationId xmlns:a16="http://schemas.microsoft.com/office/drawing/2014/main" id="{1BEAD640-1F74-4E52-A286-AAED86600BC0}"/>
              </a:ext>
            </a:extLst>
          </p:cNvPr>
          <p:cNvSpPr txBox="1"/>
          <p:nvPr/>
        </p:nvSpPr>
        <p:spPr>
          <a:xfrm>
            <a:off x="537328" y="2565970"/>
            <a:ext cx="1912703"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Contribution</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C1C2983-51E2-405D-ABF7-ED37698CDCD0}"/>
              </a:ext>
            </a:extLst>
          </p:cNvPr>
          <p:cNvSpPr txBox="1"/>
          <p:nvPr/>
        </p:nvSpPr>
        <p:spPr>
          <a:xfrm>
            <a:off x="196085" y="3322534"/>
            <a:ext cx="11995915" cy="224676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We synergize the two previously uncorrelated domains, image steganography and GANs, and propose the first proactive and sustainable solution for the third emerging domain, deepfake detection and attribution.</a:t>
            </a:r>
          </a:p>
          <a:p>
            <a:pPr marL="285750" indent="-285750">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This is the first study to demonstrate the transferability of artificial fingerprints from training data to generative models and then to all the generated deepfakes. Our discovery is non-trivial: only deep-learning-based fingerprinting techniques are transferable to generative models,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while conventional steganography and watermarking techniques are not. </a:t>
            </a:r>
            <a:endParaRPr lang="en-US" altLang="zh-CN" sz="2000" dirty="0">
              <a:latin typeface="Times New Roman" panose="02020603050405020304" pitchFamily="18" charset="0"/>
            </a:endParaRPr>
          </a:p>
        </p:txBody>
      </p:sp>
    </p:spTree>
    <p:extLst>
      <p:ext uri="{BB962C8B-B14F-4D97-AF65-F5344CB8AC3E}">
        <p14:creationId xmlns:p14="http://schemas.microsoft.com/office/powerpoint/2010/main" val="112308728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909B0A-BDAE-12CB-B8F1-648D602547EA}"/>
              </a:ext>
            </a:extLst>
          </p:cNvPr>
          <p:cNvSpPr txBox="1"/>
          <p:nvPr/>
        </p:nvSpPr>
        <p:spPr>
          <a:xfrm>
            <a:off x="0" y="1757549"/>
            <a:ext cx="12192000" cy="1569660"/>
          </a:xfrm>
          <a:prstGeom prst="rect">
            <a:avLst/>
          </a:prstGeom>
          <a:noFill/>
        </p:spPr>
        <p:txBody>
          <a:bodyPr wrap="square" rtlCol="0">
            <a:spAutoFit/>
          </a:bodyPr>
          <a:lstStyle/>
          <a:p>
            <a:pPr algn="ctr"/>
            <a:r>
              <a:rPr kumimoji="1" lang="en" altLang="zh-CN" sz="4800" b="1" dirty="0">
                <a:latin typeface="Times New Roman" panose="02020603050405020304" pitchFamily="18" charset="0"/>
                <a:cs typeface="Times New Roman" panose="02020603050405020304" pitchFamily="18" charset="0"/>
              </a:rPr>
              <a:t>﻿</a:t>
            </a:r>
            <a:r>
              <a:rPr kumimoji="1" lang="en" altLang="zh-CN" sz="4800" b="1" dirty="0" err="1">
                <a:latin typeface="Times New Roman" panose="02020603050405020304" pitchFamily="18" charset="0"/>
                <a:cs typeface="Times New Roman" panose="02020603050405020304" pitchFamily="18" charset="0"/>
              </a:rPr>
              <a:t>DeepFake</a:t>
            </a:r>
            <a:r>
              <a:rPr kumimoji="1" lang="en" altLang="zh-CN" sz="4800" b="1" dirty="0">
                <a:latin typeface="Times New Roman" panose="02020603050405020304" pitchFamily="18" charset="0"/>
                <a:cs typeface="Times New Roman" panose="02020603050405020304" pitchFamily="18" charset="0"/>
              </a:rPr>
              <a:t> Disrupter: The Detector of </a:t>
            </a:r>
            <a:r>
              <a:rPr kumimoji="1" lang="en" altLang="zh-CN" sz="4800" b="1" dirty="0" err="1">
                <a:latin typeface="Times New Roman" panose="02020603050405020304" pitchFamily="18" charset="0"/>
                <a:cs typeface="Times New Roman" panose="02020603050405020304" pitchFamily="18" charset="0"/>
              </a:rPr>
              <a:t>DeepFake</a:t>
            </a:r>
            <a:r>
              <a:rPr kumimoji="1" lang="en" altLang="zh-CN" sz="4800" b="1" dirty="0">
                <a:latin typeface="Times New Roman" panose="02020603050405020304" pitchFamily="18" charset="0"/>
                <a:cs typeface="Times New Roman" panose="02020603050405020304" pitchFamily="18" charset="0"/>
              </a:rPr>
              <a:t> Is My Friend</a:t>
            </a:r>
            <a:endParaRPr kumimoji="1" lang="zh-CN" altLang="en-US" sz="4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EC3FD9F-CA4B-F455-2312-F48B1092C179}"/>
              </a:ext>
            </a:extLst>
          </p:cNvPr>
          <p:cNvSpPr txBox="1"/>
          <p:nvPr/>
        </p:nvSpPr>
        <p:spPr>
          <a:xfrm>
            <a:off x="5229415" y="6020790"/>
            <a:ext cx="1733167" cy="461665"/>
          </a:xfrm>
          <a:prstGeom prst="rect">
            <a:avLst/>
          </a:prstGeom>
          <a:noFill/>
        </p:spPr>
        <p:txBody>
          <a:bodyPr wrap="none" rtlCol="0">
            <a:spAutoFit/>
          </a:bodyPr>
          <a:lstStyle/>
          <a:p>
            <a:r>
              <a:rPr kumimoji="1" lang="en-US" altLang="zh-CN" sz="2400" b="1" dirty="0">
                <a:solidFill>
                  <a:srgbClr val="FF0000"/>
                </a:solidFill>
                <a:latin typeface="Times New Roman" panose="02020603050405020304" pitchFamily="18" charset="0"/>
                <a:cs typeface="Times New Roman" panose="02020603050405020304" pitchFamily="18" charset="0"/>
              </a:rPr>
              <a:t>CVPR</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2022</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ABD9DE9-7500-3B13-035D-9634E2121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348" y="3530792"/>
            <a:ext cx="9385300" cy="1638300"/>
          </a:xfrm>
          <a:prstGeom prst="rect">
            <a:avLst/>
          </a:prstGeom>
        </p:spPr>
      </p:pic>
    </p:spTree>
    <p:extLst>
      <p:ext uri="{BB962C8B-B14F-4D97-AF65-F5344CB8AC3E}">
        <p14:creationId xmlns:p14="http://schemas.microsoft.com/office/powerpoint/2010/main" val="46281156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210588"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Method</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A76EE03-181B-46DC-BD24-46368E0F7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004" y="857591"/>
            <a:ext cx="9925050" cy="35052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040BAB6-6EB5-43A7-BB9C-6E54DB30B54A}"/>
                  </a:ext>
                </a:extLst>
              </p:cNvPr>
              <p:cNvSpPr txBox="1"/>
              <p:nvPr/>
            </p:nvSpPr>
            <p:spPr>
              <a:xfrm>
                <a:off x="1" y="4606484"/>
                <a:ext cx="12192000"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goal of image attribution is to learn a mapping </a:t>
                </a:r>
                <a14:m>
                  <m:oMath xmlns:m="http://schemas.openxmlformats.org/officeDocument/2006/math">
                    <m:sSub>
                      <m:sSubPr>
                        <m:ctrlPr>
                          <a:rPr lang="zh-CN" altLang="zh-CN" sz="2000" i="1" smtClean="0">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0</m:t>
                        </m:r>
                      </m:sub>
                    </m:sSub>
                    <m:d>
                      <m:dPr>
                        <m:ctrlPr>
                          <a:rPr lang="zh-CN" altLang="zh-CN" sz="2000" i="1">
                            <a:latin typeface="Cambria Math" panose="02040503050406030204" pitchFamily="18" charset="0"/>
                          </a:rPr>
                        </m:ctrlPr>
                      </m:dPr>
                      <m:e>
                        <m:r>
                          <m:rPr>
                            <m:nor/>
                          </m:rPr>
                          <a:rPr lang="en-US" altLang="zh-CN" sz="2000"/>
                          <m:t>x</m:t>
                        </m:r>
                      </m:e>
                    </m:d>
                    <m:r>
                      <a:rPr lang="en-US" altLang="zh-CN" sz="2000">
                        <a:latin typeface="Cambria Math" panose="02040503050406030204" pitchFamily="18" charset="0"/>
                      </a:rPr>
                      <m:t>↦</m:t>
                    </m:r>
                    <m:r>
                      <a:rPr lang="en-US" altLang="zh-CN" sz="2000" i="1">
                        <a:latin typeface="Cambria Math" panose="02040503050406030204" pitchFamily="18" charset="0"/>
                      </a:rPr>
                      <m:t>𝑦</m:t>
                    </m:r>
                  </m:oMath>
                </a14:m>
                <a:r>
                  <a:rPr lang="en-US" altLang="zh-CN" sz="2000" dirty="0">
                    <a:latin typeface="Times New Roman" panose="02020603050405020304" pitchFamily="18" charset="0"/>
                    <a:cs typeface="Times New Roman" panose="02020603050405020304" pitchFamily="18" charset="0"/>
                  </a:rPr>
                  <a:t> that traces the source </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 </m:t>
                    </m:r>
                    <m:r>
                      <a:rPr lang="zh-CN" altLang="zh-CN" sz="2000">
                        <a:latin typeface="Cambria Math" panose="02040503050406030204" pitchFamily="18" charset="0"/>
                      </a:rPr>
                      <m:t>∈</m:t>
                    </m:r>
                    <m:r>
                      <a:rPr lang="en-US" altLang="zh-CN" sz="2000" i="1">
                        <a:latin typeface="Cambria Math" panose="02040503050406030204" pitchFamily="18" charset="0"/>
                      </a:rPr>
                      <m:t> </m:t>
                    </m:r>
                    <m:r>
                      <a:rPr lang="en-US" altLang="zh-CN" sz="2000" i="1">
                        <a:latin typeface="Cambria Math" panose="02040503050406030204" pitchFamily="18" charset="0"/>
                      </a:rPr>
                      <m:t>𝕐</m:t>
                    </m:r>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r>
                          <m:rPr>
                            <m:sty m:val="p"/>
                          </m:rPr>
                          <a:rPr lang="en-US" altLang="zh-CN" sz="2000" i="1">
                            <a:latin typeface="Cambria Math" panose="02040503050406030204" pitchFamily="18" charset="0"/>
                          </a:rPr>
                          <m:t>real</m:t>
                        </m:r>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, </m:t>
                        </m:r>
                        <m:r>
                          <a:rPr lang="zh-CN" altLang="zh-CN" sz="2000">
                            <a:latin typeface="Cambria Math" panose="02040503050406030204" pitchFamily="18" charset="0"/>
                          </a:rPr>
                          <m:t>…</m:t>
                        </m:r>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𝑁</m:t>
                            </m:r>
                          </m:sub>
                        </m:sSub>
                      </m:e>
                    </m:d>
                  </m:oMath>
                </a14:m>
                <a:r>
                  <a:rPr lang="en-US" altLang="zh-CN" sz="2000" dirty="0">
                    <a:latin typeface="Times New Roman" panose="02020603050405020304" pitchFamily="18" charset="0"/>
                    <a:cs typeface="Times New Roman" panose="02020603050405020304" pitchFamily="18" charset="0"/>
                  </a:rPr>
                  <a:t> of an image x.</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To generalize our solution to being agnostic to the selection of generative models, we formulate the attribution as a regression mapping </a:t>
                </a:r>
                <a14:m>
                  <m:oMath xmlns:m="http://schemas.openxmlformats.org/officeDocument/2006/math">
                    <m:r>
                      <a:rPr lang="en-US" altLang="zh-CN" sz="2000" b="0" i="1" smtClean="0">
                        <a:latin typeface="Cambria Math" panose="02040503050406030204" pitchFamily="18" charset="0"/>
                      </a:rPr>
                      <m:t>𝐷</m:t>
                    </m:r>
                    <m:d>
                      <m:dPr>
                        <m:ctrlPr>
                          <a:rPr lang="zh-CN" altLang="zh-CN" sz="2000" i="1">
                            <a:latin typeface="Cambria Math" panose="02040503050406030204" pitchFamily="18" charset="0"/>
                          </a:rPr>
                        </m:ctrlPr>
                      </m:dPr>
                      <m:e>
                        <m:r>
                          <m:rPr>
                            <m:nor/>
                          </m:rPr>
                          <a:rPr lang="en-US" altLang="zh-CN" sz="2000"/>
                          <m:t>x</m:t>
                        </m:r>
                      </m:e>
                    </m:d>
                    <m:r>
                      <a:rPr lang="en-US" altLang="zh-CN" sz="2000">
                        <a:latin typeface="Cambria Math" panose="02040503050406030204" pitchFamily="18" charset="0"/>
                      </a:rPr>
                      <m:t>↦</m:t>
                    </m:r>
                    <m:r>
                      <m:rPr>
                        <m:sty m:val="p"/>
                      </m:rPr>
                      <a:rPr lang="en-US" altLang="zh-CN" sz="2000" i="1">
                        <a:latin typeface="Cambria Math" panose="02040503050406030204" pitchFamily="18" charset="0"/>
                      </a:rPr>
                      <m:t>w</m:t>
                    </m:r>
                  </m:oMath>
                </a14:m>
                <a:r>
                  <a:rPr lang="en-US" altLang="zh-CN" sz="20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zh-CN" sz="2000" i="1">
                        <a:latin typeface="Cambria Math" panose="02040503050406030204" pitchFamily="18" charset="0"/>
                      </a:rPr>
                      <m:t>𝑤</m:t>
                    </m:r>
                    <m:r>
                      <a:rPr lang="zh-CN" altLang="zh-CN" sz="2000">
                        <a:latin typeface="Cambria Math" panose="02040503050406030204" pitchFamily="18" charset="0"/>
                      </a:rPr>
                      <m:t>∈</m:t>
                    </m:r>
                    <m:r>
                      <m:rPr>
                        <m:lit/>
                      </m:rPr>
                      <a:rPr lang="en-US" altLang="zh-CN" sz="2000" i="1">
                        <a:latin typeface="Cambria Math" panose="02040503050406030204" pitchFamily="18" charset="0"/>
                      </a:rPr>
                      <m:t>{</m:t>
                    </m:r>
                    <m:r>
                      <a:rPr lang="en-US" altLang="zh-CN" sz="2000" i="1">
                        <a:latin typeface="Cambria Math" panose="02040503050406030204" pitchFamily="18" charset="0"/>
                      </a:rPr>
                      <m:t>0,1</m:t>
                    </m:r>
                    <m:sSup>
                      <m:sSupPr>
                        <m:ctrlPr>
                          <a:rPr lang="zh-CN"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𝑛</m:t>
                        </m:r>
                      </m:sup>
                    </m:sSup>
                  </m:oMath>
                </a14:m>
                <a:r>
                  <a:rPr lang="en-US" altLang="zh-CN" sz="2000" dirty="0">
                    <a:latin typeface="Times New Roman" panose="02020603050405020304" pitchFamily="18" charset="0"/>
                    <a:cs typeface="Times New Roman" panose="02020603050405020304" pitchFamily="18" charset="0"/>
                  </a:rPr>
                  <a:t> is the source identity space and n is the dimension. </a:t>
                </a:r>
              </a:p>
            </p:txBody>
          </p:sp>
        </mc:Choice>
        <mc:Fallback xmlns="">
          <p:sp>
            <p:nvSpPr>
              <p:cNvPr id="10" name="文本框 9">
                <a:extLst>
                  <a:ext uri="{FF2B5EF4-FFF2-40B4-BE49-F238E27FC236}">
                    <a16:creationId xmlns:a16="http://schemas.microsoft.com/office/drawing/2014/main" id="{9040BAB6-6EB5-43A7-BB9C-6E54DB30B54A}"/>
                  </a:ext>
                </a:extLst>
              </p:cNvPr>
              <p:cNvSpPr txBox="1">
                <a:spLocks noRot="1" noChangeAspect="1" noMove="1" noResize="1" noEditPoints="1" noAdjustHandles="1" noChangeArrowheads="1" noChangeShapeType="1" noTextEdit="1"/>
              </p:cNvSpPr>
              <p:nvPr/>
            </p:nvSpPr>
            <p:spPr>
              <a:xfrm>
                <a:off x="1" y="4606484"/>
                <a:ext cx="12192000" cy="1323439"/>
              </a:xfrm>
              <a:prstGeom prst="rect">
                <a:avLst/>
              </a:prstGeom>
              <a:blipFill>
                <a:blip r:embed="rId4"/>
                <a:stretch>
                  <a:fillRect l="-450" t="-2765" r="-400" b="-7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7434005"/>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1210588"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Method</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D0AC9CD-2714-4A9C-81F8-ECE9BA93842F}"/>
                  </a:ext>
                </a:extLst>
              </p:cNvPr>
              <p:cNvSpPr txBox="1"/>
              <p:nvPr/>
            </p:nvSpPr>
            <p:spPr>
              <a:xfrm>
                <a:off x="-270776" y="5876873"/>
                <a:ext cx="6458529" cy="658835"/>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func>
                        <m:funcPr>
                          <m:ctrlPr>
                            <a:rPr lang="zh-CN" altLang="zh-CN" i="1" kern="100" smtClean="0">
                              <a:latin typeface="Cambria Math" panose="02040503050406030204" pitchFamily="18" charset="0"/>
                              <a:ea typeface="Cambria Math" panose="02040503050406030204" pitchFamily="18" charset="0"/>
                              <a:cs typeface="Segoe UI" panose="020B0502040204020203" pitchFamily="34" charset="0"/>
                            </a:rPr>
                          </m:ctrlPr>
                        </m:funcPr>
                        <m:fName>
                          <m:limLow>
                            <m:limLowPr>
                              <m:ctrlPr>
                                <a:rPr lang="zh-CN" altLang="zh-CN" i="1" kern="100">
                                  <a:latin typeface="Cambria Math" panose="02040503050406030204" pitchFamily="18" charset="0"/>
                                  <a:ea typeface="Cambria Math" panose="02040503050406030204" pitchFamily="18" charset="0"/>
                                  <a:cs typeface="Segoe UI" panose="020B0502040204020203" pitchFamily="34" charset="0"/>
                                </a:rPr>
                              </m:ctrlPr>
                            </m:limLowPr>
                            <m:e>
                              <m:r>
                                <m:rPr>
                                  <m:sty m:val="p"/>
                                </m:rPr>
                                <a:rPr lang="en-US" altLang="zh-CN" kern="100">
                                  <a:latin typeface="Cambria Math" panose="02040503050406030204" pitchFamily="18" charset="0"/>
                                  <a:ea typeface="等线" panose="02010600030101010101" pitchFamily="2" charset="-122"/>
                                  <a:cs typeface="Segoe UI" panose="020B0502040204020203" pitchFamily="34" charset="0"/>
                                </a:rPr>
                                <m:t>min</m:t>
                              </m:r>
                            </m:e>
                            <m:lim>
                              <m:r>
                                <a:rPr lang="en-US" altLang="zh-CN" i="1" kern="100">
                                  <a:latin typeface="Cambria Math" panose="02040503050406030204" pitchFamily="18" charset="0"/>
                                  <a:ea typeface="等线" panose="02010600030101010101" pitchFamily="2" charset="-122"/>
                                  <a:cs typeface="Segoe UI" panose="020B0502040204020203" pitchFamily="34" charset="0"/>
                                </a:rPr>
                                <m:t>𝐸</m:t>
                              </m:r>
                              <m:r>
                                <a:rPr lang="en-US" altLang="zh-CN" i="1" kern="100">
                                  <a:latin typeface="Cambria Math" panose="02040503050406030204" pitchFamily="18" charset="0"/>
                                  <a:ea typeface="等线" panose="02010600030101010101" pitchFamily="2" charset="-122"/>
                                  <a:cs typeface="Segoe UI" panose="020B0502040204020203" pitchFamily="34" charset="0"/>
                                </a:rPr>
                                <m:t>,</m:t>
                              </m:r>
                              <m:r>
                                <a:rPr lang="en-US" altLang="zh-CN" i="1" kern="100">
                                  <a:latin typeface="Cambria Math" panose="02040503050406030204" pitchFamily="18" charset="0"/>
                                  <a:ea typeface="等线" panose="02010600030101010101" pitchFamily="2" charset="-122"/>
                                  <a:cs typeface="Segoe UI" panose="020B0502040204020203" pitchFamily="34" charset="0"/>
                                </a:rPr>
                                <m:t>𝐷</m:t>
                              </m:r>
                            </m:lim>
                          </m:limLow>
                        </m:fName>
                        <m:e>
                          <m:sSub>
                            <m:sSubPr>
                              <m:ctrlPr>
                                <a:rPr lang="zh-CN" altLang="zh-CN" i="1" kern="100">
                                  <a:latin typeface="Cambria Math" panose="02040503050406030204" pitchFamily="18" charset="0"/>
                                  <a:ea typeface="Cambria Math" panose="02040503050406030204" pitchFamily="18" charset="0"/>
                                  <a:cs typeface="Segoe UI" panose="020B0502040204020203" pitchFamily="34" charset="0"/>
                                </a:rPr>
                              </m:ctrlPr>
                            </m:sSubPr>
                            <m:e>
                              <m:r>
                                <a:rPr lang="en-US" altLang="zh-CN" i="1" kern="100">
                                  <a:latin typeface="Cambria Math" panose="02040503050406030204" pitchFamily="18" charset="0"/>
                                  <a:ea typeface="等线" panose="02010600030101010101" pitchFamily="2" charset="-122"/>
                                  <a:cs typeface="Segoe UI" panose="020B0502040204020203" pitchFamily="34" charset="0"/>
                                </a:rPr>
                                <m:t>𝐸</m:t>
                              </m:r>
                            </m:e>
                            <m:sub>
                              <m:acc>
                                <m:accPr>
                                  <m:chr m:val="̃"/>
                                  <m:ctrlPr>
                                    <a:rPr lang="zh-CN" altLang="zh-CN" i="1" kern="100">
                                      <a:latin typeface="Cambria Math" panose="02040503050406030204" pitchFamily="18" charset="0"/>
                                      <a:ea typeface="Cambria Math" panose="02040503050406030204" pitchFamily="18" charset="0"/>
                                      <a:cs typeface="Segoe UI" panose="020B0502040204020203" pitchFamily="34" charset="0"/>
                                    </a:rPr>
                                  </m:ctrlPr>
                                </m:accPr>
                                <m:e>
                                  <m:r>
                                    <a:rPr lang="en-US" altLang="zh-CN" i="1" kern="100">
                                      <a:latin typeface="Cambria Math" panose="02040503050406030204" pitchFamily="18" charset="0"/>
                                      <a:ea typeface="等线" panose="02010600030101010101" pitchFamily="2" charset="-122"/>
                                      <a:cs typeface="Segoe UI" panose="020B0502040204020203" pitchFamily="34" charset="0"/>
                                    </a:rPr>
                                    <m:t>𝑥</m:t>
                                  </m:r>
                                </m:e>
                              </m:acc>
                              <m:r>
                                <a:rPr lang="en-US" altLang="zh-CN" kern="100">
                                  <a:latin typeface="Cambria Math" panose="02040503050406030204" pitchFamily="18" charset="0"/>
                                  <a:ea typeface="等线" panose="02010600030101010101" pitchFamily="2" charset="-122"/>
                                  <a:cs typeface="Cambria Math" panose="02040503050406030204" pitchFamily="18" charset="0"/>
                                </a:rPr>
                                <m:t>∼</m:t>
                              </m:r>
                              <m:acc>
                                <m:accPr>
                                  <m:chr m:val="̃"/>
                                  <m:ctrlPr>
                                    <a:rPr lang="zh-CN" altLang="zh-CN" i="1" kern="100">
                                      <a:latin typeface="Cambria Math" panose="02040503050406030204" pitchFamily="18" charset="0"/>
                                      <a:ea typeface="Cambria Math" panose="02040503050406030204" pitchFamily="18" charset="0"/>
                                      <a:cs typeface="Segoe UI" panose="020B0502040204020203" pitchFamily="34" charset="0"/>
                                    </a:rPr>
                                  </m:ctrlPr>
                                </m:accPr>
                                <m:e>
                                  <m:r>
                                    <a:rPr lang="en-US" altLang="zh-CN" i="1" kern="100">
                                      <a:latin typeface="Cambria Math" panose="02040503050406030204" pitchFamily="18" charset="0"/>
                                      <a:ea typeface="等线" panose="02010600030101010101" pitchFamily="2" charset="-122"/>
                                      <a:cs typeface="Segoe UI" panose="020B0502040204020203" pitchFamily="34" charset="0"/>
                                    </a:rPr>
                                    <m:t>𝑥</m:t>
                                  </m:r>
                                </m:e>
                              </m:acc>
                              <m:r>
                                <a:rPr lang="en-US" altLang="zh-CN" i="1" kern="100">
                                  <a:latin typeface="Cambria Math" panose="02040503050406030204" pitchFamily="18" charset="0"/>
                                  <a:ea typeface="等线" panose="02010600030101010101" pitchFamily="2" charset="-122"/>
                                  <a:cs typeface="Segoe UI" panose="020B0502040204020203" pitchFamily="34" charset="0"/>
                                </a:rPr>
                                <m:t>,</m:t>
                              </m:r>
                              <m:r>
                                <a:rPr lang="en-US" altLang="zh-CN" i="1" kern="100">
                                  <a:latin typeface="Cambria Math" panose="02040503050406030204" pitchFamily="18" charset="0"/>
                                  <a:ea typeface="等线" panose="02010600030101010101" pitchFamily="2" charset="-122"/>
                                  <a:cs typeface="Segoe UI" panose="020B0502040204020203" pitchFamily="34" charset="0"/>
                                </a:rPr>
                                <m:t>𝑤</m:t>
                              </m:r>
                              <m:r>
                                <a:rPr lang="en-US" altLang="zh-CN" kern="100">
                                  <a:latin typeface="Cambria Math" panose="02040503050406030204" pitchFamily="18" charset="0"/>
                                  <a:ea typeface="等线" panose="02010600030101010101" pitchFamily="2" charset="-122"/>
                                  <a:cs typeface="Cambria Math" panose="02040503050406030204" pitchFamily="18" charset="0"/>
                                </a:rPr>
                                <m:t>∼</m:t>
                              </m:r>
                              <m:r>
                                <m:rPr>
                                  <m:lit/>
                                </m:rPr>
                                <a:rPr lang="en-US" altLang="zh-CN" i="1" kern="100">
                                  <a:latin typeface="Cambria Math" panose="02040503050406030204" pitchFamily="18" charset="0"/>
                                  <a:ea typeface="等线" panose="02010600030101010101" pitchFamily="2" charset="-122"/>
                                  <a:cs typeface="Segoe UI" panose="020B0502040204020203" pitchFamily="34" charset="0"/>
                                </a:rPr>
                                <m:t>{</m:t>
                              </m:r>
                              <m:r>
                                <a:rPr lang="en-US" altLang="zh-CN" i="1" kern="100">
                                  <a:latin typeface="Cambria Math" panose="02040503050406030204" pitchFamily="18" charset="0"/>
                                  <a:ea typeface="等线" panose="02010600030101010101" pitchFamily="2" charset="-122"/>
                                  <a:cs typeface="Segoe UI" panose="020B0502040204020203" pitchFamily="34" charset="0"/>
                                </a:rPr>
                                <m:t>𝟘</m:t>
                              </m:r>
                              <m:r>
                                <a:rPr lang="en-US" altLang="zh-CN" i="1" kern="100">
                                  <a:latin typeface="Cambria Math" panose="02040503050406030204" pitchFamily="18" charset="0"/>
                                  <a:ea typeface="等线" panose="02010600030101010101" pitchFamily="2" charset="-122"/>
                                  <a:cs typeface="Segoe UI" panose="020B0502040204020203" pitchFamily="34" charset="0"/>
                                </a:rPr>
                                <m:t>,</m:t>
                              </m:r>
                              <m:r>
                                <a:rPr lang="en-US" altLang="zh-CN" i="1" kern="100">
                                  <a:latin typeface="Cambria Math" panose="02040503050406030204" pitchFamily="18" charset="0"/>
                                  <a:ea typeface="等线" panose="02010600030101010101" pitchFamily="2" charset="-122"/>
                                  <a:cs typeface="Segoe UI" panose="020B0502040204020203" pitchFamily="34" charset="0"/>
                                </a:rPr>
                                <m:t>𝟙</m:t>
                              </m:r>
                              <m:sSup>
                                <m:sSupPr>
                                  <m:ctrlPr>
                                    <a:rPr lang="zh-CN" altLang="zh-CN" i="1" kern="100">
                                      <a:latin typeface="Cambria Math" panose="02040503050406030204" pitchFamily="18" charset="0"/>
                                      <a:ea typeface="Cambria Math" panose="02040503050406030204" pitchFamily="18" charset="0"/>
                                      <a:cs typeface="Segoe UI" panose="020B0502040204020203" pitchFamily="34" charset="0"/>
                                    </a:rPr>
                                  </m:ctrlPr>
                                </m:sSupPr>
                                <m:e>
                                  <m:r>
                                    <m:rPr>
                                      <m:lit/>
                                    </m:rPr>
                                    <a:rPr lang="en-US" altLang="zh-CN" i="1" kern="100">
                                      <a:latin typeface="Cambria Math" panose="02040503050406030204" pitchFamily="18" charset="0"/>
                                      <a:ea typeface="等线" panose="02010600030101010101" pitchFamily="2" charset="-122"/>
                                      <a:cs typeface="Segoe UI" panose="020B0502040204020203" pitchFamily="34" charset="0"/>
                                    </a:rPr>
                                    <m:t>}</m:t>
                                  </m:r>
                                </m:e>
                                <m:sup>
                                  <m:r>
                                    <a:rPr lang="en-US" altLang="zh-CN" i="1" kern="100">
                                      <a:latin typeface="Cambria Math" panose="02040503050406030204" pitchFamily="18" charset="0"/>
                                      <a:ea typeface="等线" panose="02010600030101010101" pitchFamily="2" charset="-122"/>
                                      <a:cs typeface="Segoe UI" panose="020B0502040204020203" pitchFamily="34" charset="0"/>
                                    </a:rPr>
                                    <m:t>𝑛</m:t>
                                  </m:r>
                                </m:sup>
                              </m:sSup>
                            </m:sub>
                          </m:sSub>
                        </m:e>
                      </m:func>
                      <m:sSub>
                        <m:sSubPr>
                          <m:ctrlPr>
                            <a:rPr lang="en-US" altLang="zh-CN" i="1" kern="100" smtClean="0">
                              <a:latin typeface="Cambria Math" panose="02040503050406030204" pitchFamily="18" charset="0"/>
                              <a:ea typeface="等线" panose="02010600030101010101" pitchFamily="2" charset="-122"/>
                              <a:cs typeface="Segoe UI" panose="020B0502040204020203" pitchFamily="34" charset="0"/>
                            </a:rPr>
                          </m:ctrlPr>
                        </m:sSubPr>
                        <m:e>
                          <m:r>
                            <a:rPr lang="en-US" altLang="zh-CN" b="0" i="1" kern="100" smtClean="0">
                              <a:latin typeface="Cambria Math" panose="02040503050406030204" pitchFamily="18" charset="0"/>
                              <a:ea typeface="等线" panose="02010600030101010101" pitchFamily="2" charset="-122"/>
                              <a:cs typeface="Segoe UI" panose="020B0502040204020203" pitchFamily="34" charset="0"/>
                            </a:rPr>
                            <m:t>𝐿</m:t>
                          </m:r>
                        </m:e>
                        <m:sub>
                          <m:r>
                            <a:rPr lang="en-US" altLang="zh-CN" b="0" i="1" kern="100" smtClean="0">
                              <a:latin typeface="Cambria Math" panose="02040503050406030204" pitchFamily="18" charset="0"/>
                              <a:ea typeface="等线" panose="02010600030101010101" pitchFamily="2" charset="-122"/>
                              <a:cs typeface="Segoe UI" panose="020B0502040204020203" pitchFamily="34" charset="0"/>
                            </a:rPr>
                            <m:t>𝐵𝐶𝐸</m:t>
                          </m:r>
                        </m:sub>
                      </m:sSub>
                      <m:d>
                        <m:dPr>
                          <m:ctrlPr>
                            <a:rPr lang="zh-CN" altLang="zh-CN" i="1" kern="100">
                              <a:latin typeface="Cambria Math" panose="02040503050406030204" pitchFamily="18" charset="0"/>
                              <a:ea typeface="Cambria Math" panose="02040503050406030204" pitchFamily="18" charset="0"/>
                              <a:cs typeface="Segoe UI" panose="020B0502040204020203" pitchFamily="34" charset="0"/>
                            </a:rPr>
                          </m:ctrlPr>
                        </m:dPr>
                        <m:e>
                          <m:acc>
                            <m:accPr>
                              <m:chr m:val="̃"/>
                              <m:ctrlPr>
                                <a:rPr lang="zh-CN" altLang="zh-CN" i="1" kern="100">
                                  <a:latin typeface="Cambria Math" panose="02040503050406030204" pitchFamily="18" charset="0"/>
                                  <a:ea typeface="Cambria Math" panose="02040503050406030204" pitchFamily="18" charset="0"/>
                                  <a:cs typeface="Segoe UI" panose="020B0502040204020203" pitchFamily="34" charset="0"/>
                                </a:rPr>
                              </m:ctrlPr>
                            </m:accPr>
                            <m:e>
                              <m:r>
                                <a:rPr lang="en-US" altLang="zh-CN" i="1" kern="100">
                                  <a:latin typeface="Cambria Math" panose="02040503050406030204" pitchFamily="18" charset="0"/>
                                  <a:ea typeface="等线" panose="02010600030101010101" pitchFamily="2" charset="-122"/>
                                  <a:cs typeface="Segoe UI" panose="020B0502040204020203" pitchFamily="34" charset="0"/>
                                </a:rPr>
                                <m:t>𝑥</m:t>
                              </m:r>
                            </m:e>
                          </m:acc>
                          <m:r>
                            <a:rPr lang="en-US" altLang="zh-CN" i="1" kern="100">
                              <a:latin typeface="Cambria Math" panose="02040503050406030204" pitchFamily="18" charset="0"/>
                              <a:ea typeface="等线" panose="02010600030101010101" pitchFamily="2" charset="-122"/>
                              <a:cs typeface="Segoe UI" panose="020B0502040204020203" pitchFamily="34" charset="0"/>
                            </a:rPr>
                            <m:t>,</m:t>
                          </m:r>
                          <m:r>
                            <a:rPr lang="en-US" altLang="zh-CN" i="1" kern="100">
                              <a:latin typeface="Cambria Math" panose="02040503050406030204" pitchFamily="18" charset="0"/>
                              <a:ea typeface="等线" panose="02010600030101010101" pitchFamily="2" charset="-122"/>
                              <a:cs typeface="Segoe UI" panose="020B0502040204020203" pitchFamily="34" charset="0"/>
                            </a:rPr>
                            <m:t>𝑤</m:t>
                          </m:r>
                          <m:r>
                            <a:rPr lang="en-US" altLang="zh-CN" i="1" kern="100">
                              <a:latin typeface="Cambria Math" panose="02040503050406030204" pitchFamily="18" charset="0"/>
                              <a:ea typeface="等线" panose="02010600030101010101" pitchFamily="2" charset="-122"/>
                              <a:cs typeface="Segoe UI" panose="020B0502040204020203" pitchFamily="34" charset="0"/>
                            </a:rPr>
                            <m:t>;</m:t>
                          </m:r>
                          <m:r>
                            <a:rPr lang="en-US" altLang="zh-CN" i="1" kern="100">
                              <a:latin typeface="Cambria Math" panose="02040503050406030204" pitchFamily="18" charset="0"/>
                              <a:ea typeface="等线" panose="02010600030101010101" pitchFamily="2" charset="-122"/>
                              <a:cs typeface="Segoe UI" panose="020B0502040204020203" pitchFamily="34" charset="0"/>
                            </a:rPr>
                            <m:t>𝐸</m:t>
                          </m:r>
                          <m:r>
                            <a:rPr lang="en-US" altLang="zh-CN" i="1" kern="100">
                              <a:latin typeface="Cambria Math" panose="02040503050406030204" pitchFamily="18" charset="0"/>
                              <a:ea typeface="等线" panose="02010600030101010101" pitchFamily="2" charset="-122"/>
                              <a:cs typeface="Segoe UI" panose="020B0502040204020203" pitchFamily="34" charset="0"/>
                            </a:rPr>
                            <m:t>,</m:t>
                          </m:r>
                          <m:r>
                            <a:rPr lang="en-US" altLang="zh-CN" i="1" kern="100">
                              <a:latin typeface="Cambria Math" panose="02040503050406030204" pitchFamily="18" charset="0"/>
                              <a:ea typeface="等线" panose="02010600030101010101" pitchFamily="2" charset="-122"/>
                              <a:cs typeface="Segoe UI" panose="020B0502040204020203" pitchFamily="34" charset="0"/>
                            </a:rPr>
                            <m:t>𝐷</m:t>
                          </m:r>
                        </m:e>
                      </m:d>
                      <m:r>
                        <a:rPr lang="en-US" altLang="zh-CN" i="1" kern="100">
                          <a:latin typeface="Cambria Math" panose="02040503050406030204" pitchFamily="18" charset="0"/>
                          <a:ea typeface="等线" panose="02010600030101010101" pitchFamily="2" charset="-122"/>
                          <a:cs typeface="Segoe UI" panose="020B0502040204020203" pitchFamily="34" charset="0"/>
                        </a:rPr>
                        <m:t>+</m:t>
                      </m:r>
                      <m:r>
                        <m:rPr>
                          <m:sty m:val="p"/>
                        </m:rPr>
                        <a:rPr lang="en-US" altLang="zh-CN" kern="100">
                          <a:latin typeface="Cambria Math" panose="02040503050406030204" pitchFamily="18" charset="0"/>
                          <a:ea typeface="等线" panose="02010600030101010101" pitchFamily="2" charset="-122"/>
                          <a:cs typeface="Segoe UI" panose="020B0502040204020203" pitchFamily="34" charset="0"/>
                        </a:rPr>
                        <m:t>λ</m:t>
                      </m:r>
                      <m:sSub>
                        <m:sSubPr>
                          <m:ctrlPr>
                            <a:rPr lang="en-US" altLang="zh-CN" i="1" kern="100">
                              <a:latin typeface="Cambria Math" panose="02040503050406030204" pitchFamily="18" charset="0"/>
                              <a:ea typeface="等线" panose="02010600030101010101" pitchFamily="2" charset="-122"/>
                              <a:cs typeface="Segoe UI" panose="020B0502040204020203" pitchFamily="34" charset="0"/>
                            </a:rPr>
                          </m:ctrlPr>
                        </m:sSubPr>
                        <m:e>
                          <m:r>
                            <a:rPr lang="en-US" altLang="zh-CN" i="1" kern="100">
                              <a:latin typeface="Cambria Math" panose="02040503050406030204" pitchFamily="18" charset="0"/>
                              <a:ea typeface="等线" panose="02010600030101010101" pitchFamily="2" charset="-122"/>
                              <a:cs typeface="Segoe UI" panose="020B0502040204020203" pitchFamily="34" charset="0"/>
                            </a:rPr>
                            <m:t>𝐿</m:t>
                          </m:r>
                        </m:e>
                        <m:sub>
                          <m:r>
                            <a:rPr lang="en-US" altLang="zh-CN" b="0" i="1" kern="100" smtClean="0">
                              <a:latin typeface="Cambria Math" panose="02040503050406030204" pitchFamily="18" charset="0"/>
                              <a:ea typeface="等线" panose="02010600030101010101" pitchFamily="2" charset="-122"/>
                              <a:cs typeface="Segoe UI" panose="020B0502040204020203" pitchFamily="34" charset="0"/>
                            </a:rPr>
                            <m:t>𝑀𝑆</m:t>
                          </m:r>
                          <m:r>
                            <a:rPr lang="en-US" altLang="zh-CN" i="1" kern="100">
                              <a:latin typeface="Cambria Math" panose="02040503050406030204" pitchFamily="18" charset="0"/>
                              <a:ea typeface="等线" panose="02010600030101010101" pitchFamily="2" charset="-122"/>
                              <a:cs typeface="Segoe UI" panose="020B0502040204020203" pitchFamily="34" charset="0"/>
                            </a:rPr>
                            <m:t>𝐸</m:t>
                          </m:r>
                        </m:sub>
                      </m:sSub>
                      <m:d>
                        <m:dPr>
                          <m:ctrlPr>
                            <a:rPr lang="zh-CN" altLang="zh-CN" i="1" kern="100">
                              <a:latin typeface="Cambria Math" panose="02040503050406030204" pitchFamily="18" charset="0"/>
                              <a:ea typeface="Cambria Math" panose="02040503050406030204" pitchFamily="18" charset="0"/>
                              <a:cs typeface="Segoe UI" panose="020B0502040204020203" pitchFamily="34" charset="0"/>
                            </a:rPr>
                          </m:ctrlPr>
                        </m:dPr>
                        <m:e>
                          <m:acc>
                            <m:accPr>
                              <m:chr m:val="̃"/>
                              <m:ctrlPr>
                                <a:rPr lang="zh-CN" altLang="zh-CN" i="1" kern="100">
                                  <a:latin typeface="Cambria Math" panose="02040503050406030204" pitchFamily="18" charset="0"/>
                                  <a:ea typeface="Cambria Math" panose="02040503050406030204" pitchFamily="18" charset="0"/>
                                  <a:cs typeface="Segoe UI" panose="020B0502040204020203" pitchFamily="34" charset="0"/>
                                </a:rPr>
                              </m:ctrlPr>
                            </m:accPr>
                            <m:e>
                              <m:r>
                                <a:rPr lang="en-US" altLang="zh-CN" i="1" kern="100">
                                  <a:latin typeface="Cambria Math" panose="02040503050406030204" pitchFamily="18" charset="0"/>
                                  <a:ea typeface="等线" panose="02010600030101010101" pitchFamily="2" charset="-122"/>
                                  <a:cs typeface="Segoe UI" panose="020B0502040204020203" pitchFamily="34" charset="0"/>
                                </a:rPr>
                                <m:t>𝑥</m:t>
                              </m:r>
                            </m:e>
                          </m:acc>
                          <m:r>
                            <a:rPr lang="en-US" altLang="zh-CN" i="1" kern="100">
                              <a:latin typeface="Cambria Math" panose="02040503050406030204" pitchFamily="18" charset="0"/>
                              <a:ea typeface="等线" panose="02010600030101010101" pitchFamily="2" charset="-122"/>
                              <a:cs typeface="Segoe UI" panose="020B0502040204020203" pitchFamily="34" charset="0"/>
                            </a:rPr>
                            <m:t>,</m:t>
                          </m:r>
                          <m:r>
                            <a:rPr lang="en-US" altLang="zh-CN" i="1" kern="100">
                              <a:latin typeface="Cambria Math" panose="02040503050406030204" pitchFamily="18" charset="0"/>
                              <a:ea typeface="等线" panose="02010600030101010101" pitchFamily="2" charset="-122"/>
                              <a:cs typeface="Segoe UI" panose="020B0502040204020203" pitchFamily="34" charset="0"/>
                            </a:rPr>
                            <m:t>𝑤</m:t>
                          </m:r>
                          <m:r>
                            <a:rPr lang="en-US" altLang="zh-CN" i="1" kern="100">
                              <a:latin typeface="Cambria Math" panose="02040503050406030204" pitchFamily="18" charset="0"/>
                              <a:ea typeface="等线" panose="02010600030101010101" pitchFamily="2" charset="-122"/>
                              <a:cs typeface="Segoe UI" panose="020B0502040204020203" pitchFamily="34" charset="0"/>
                            </a:rPr>
                            <m:t>;</m:t>
                          </m:r>
                          <m:r>
                            <a:rPr lang="en-US" altLang="zh-CN" i="1" kern="100">
                              <a:latin typeface="Cambria Math" panose="02040503050406030204" pitchFamily="18" charset="0"/>
                              <a:ea typeface="等线" panose="02010600030101010101" pitchFamily="2" charset="-122"/>
                              <a:cs typeface="Segoe UI" panose="020B0502040204020203" pitchFamily="34" charset="0"/>
                            </a:rPr>
                            <m:t>𝐸</m:t>
                          </m:r>
                        </m:e>
                      </m:d>
                      <m:r>
                        <a:rPr lang="en-US" altLang="zh-CN" b="0" i="0" kern="100" smtClean="0">
                          <a:latin typeface="Cambria Math" panose="02040503050406030204" pitchFamily="18" charset="0"/>
                          <a:ea typeface="等线" panose="02010600030101010101" pitchFamily="2" charset="-122"/>
                          <a:cs typeface="Segoe UI" panose="020B0502040204020203" pitchFamily="34" charset="0"/>
                        </a:rPr>
                        <m:t>   </m:t>
                      </m:r>
                      <m:r>
                        <m:rPr>
                          <m:nor/>
                        </m:rPr>
                        <a:rPr lang="zh-CN" altLang="en-US" dirty="0">
                          <a:latin typeface="+mn-ea"/>
                        </a:rPr>
                        <m:t>（</m:t>
                      </m:r>
                      <m:r>
                        <m:rPr>
                          <m:nor/>
                        </m:rPr>
                        <a:rPr lang="en-US" altLang="zh-CN" b="0" i="0" dirty="0" smtClean="0">
                          <a:latin typeface="+mn-ea"/>
                        </a:rPr>
                        <m:t>1</m:t>
                      </m:r>
                      <m:r>
                        <m:rPr>
                          <m:nor/>
                        </m:rPr>
                        <a:rPr lang="zh-CN" altLang="en-US" dirty="0">
                          <a:latin typeface="+mn-ea"/>
                        </a:rPr>
                        <m:t>）</m:t>
                      </m:r>
                    </m:oMath>
                  </m:oMathPara>
                </a14:m>
                <a:endParaRPr lang="zh-CN" altLang="zh-CN" kern="100" dirty="0">
                  <a:latin typeface="+mn-ea"/>
                  <a:cs typeface="Times New Roman" panose="02020603050405020304" pitchFamily="18" charset="0"/>
                </a:endParaRPr>
              </a:p>
              <a:p>
                <a:endParaRPr lang="zh-CN" altLang="en-US" dirty="0"/>
              </a:p>
            </p:txBody>
          </p:sp>
        </mc:Choice>
        <mc:Fallback xmlns="">
          <p:sp>
            <p:nvSpPr>
              <p:cNvPr id="7" name="文本框 6">
                <a:extLst>
                  <a:ext uri="{FF2B5EF4-FFF2-40B4-BE49-F238E27FC236}">
                    <a16:creationId xmlns:a16="http://schemas.microsoft.com/office/drawing/2014/main" id="{7D0AC9CD-2714-4A9C-81F8-ECE9BA93842F}"/>
                  </a:ext>
                </a:extLst>
              </p:cNvPr>
              <p:cNvSpPr txBox="1">
                <a:spLocks noRot="1" noChangeAspect="1" noMove="1" noResize="1" noEditPoints="1" noAdjustHandles="1" noChangeArrowheads="1" noChangeShapeType="1" noTextEdit="1"/>
              </p:cNvSpPr>
              <p:nvPr/>
            </p:nvSpPr>
            <p:spPr>
              <a:xfrm>
                <a:off x="-270776" y="5876873"/>
                <a:ext cx="6458529" cy="658835"/>
              </a:xfrm>
              <a:prstGeom prst="rect">
                <a:avLst/>
              </a:prstGeom>
              <a:blipFill>
                <a:blip r:embed="rId3"/>
                <a:stretch>
                  <a:fillRect t="-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B2C0EEC-B7B7-44AA-8666-127045D81A3F}"/>
                  </a:ext>
                </a:extLst>
              </p:cNvPr>
              <p:cNvSpPr txBox="1"/>
              <p:nvPr/>
            </p:nvSpPr>
            <p:spPr>
              <a:xfrm>
                <a:off x="118473" y="6338398"/>
                <a:ext cx="6673943" cy="677045"/>
              </a:xfrm>
              <a:prstGeom prst="rect">
                <a:avLst/>
              </a:prstGeom>
              <a:noFill/>
            </p:spPr>
            <p:txBody>
              <a:bodyPr wrap="square" lIns="0" tIns="0" rIns="0" bIns="0" rtlCol="0">
                <a:spAutoFit/>
              </a:bodyPr>
              <a:lstStyle/>
              <a:p>
                <a14:m>
                  <m:oMath xmlns:m="http://schemas.openxmlformats.org/officeDocument/2006/math">
                    <m:sSub>
                      <m:sSubPr>
                        <m:ctrlPr>
                          <a:rPr lang="en-US" altLang="zh-CN" i="1" kern="100" smtClean="0">
                            <a:latin typeface="Cambria Math" panose="02040503050406030204" pitchFamily="18" charset="0"/>
                            <a:ea typeface="等线" panose="02010600030101010101" pitchFamily="2" charset="-122"/>
                            <a:cs typeface="Segoe UI" panose="020B0502040204020203" pitchFamily="34" charset="0"/>
                          </a:rPr>
                        </m:ctrlPr>
                      </m:sSubPr>
                      <m:e>
                        <m:r>
                          <a:rPr lang="en-US" altLang="zh-CN" i="1" kern="100">
                            <a:latin typeface="Cambria Math" panose="02040503050406030204" pitchFamily="18" charset="0"/>
                            <a:ea typeface="等线" panose="02010600030101010101" pitchFamily="2" charset="-122"/>
                            <a:cs typeface="Segoe UI" panose="020B0502040204020203" pitchFamily="34" charset="0"/>
                          </a:rPr>
                          <m:t>𝐿</m:t>
                        </m:r>
                      </m:e>
                      <m:sub>
                        <m:r>
                          <a:rPr lang="en-US" altLang="zh-CN" i="1" kern="100">
                            <a:latin typeface="Cambria Math" panose="02040503050406030204" pitchFamily="18" charset="0"/>
                            <a:ea typeface="等线" panose="02010600030101010101" pitchFamily="2" charset="-122"/>
                            <a:cs typeface="Segoe UI" panose="020B0502040204020203" pitchFamily="34" charset="0"/>
                          </a:rPr>
                          <m:t>𝐵𝐶𝐸</m:t>
                        </m:r>
                      </m:sub>
                    </m:sSub>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𝐷</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𝑘</m:t>
                                </m:r>
                              </m:sub>
                            </m:sSub>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𝑘</m:t>
                                    </m:r>
                                  </m:sub>
                                </m:sSub>
                              </m:e>
                            </m:func>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𝑘</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𝑤</m:t>
                                            </m:r>
                                          </m:e>
                                        </m:acc>
                                      </m:e>
                                      <m:sub>
                                        <m:r>
                                          <a:rPr lang="en-US" altLang="zh-CN" i="1">
                                            <a:latin typeface="Cambria Math" panose="02040503050406030204" pitchFamily="18" charset="0"/>
                                          </a:rPr>
                                          <m:t>𝑘</m:t>
                                        </m:r>
                                      </m:sub>
                                    </m:sSub>
                                  </m:e>
                                </m:d>
                              </m:e>
                            </m:func>
                          </m:e>
                        </m:d>
                      </m:e>
                    </m:nary>
                    <m:r>
                      <a:rPr lang="en-US" altLang="zh-CN" b="0" i="0" smtClean="0">
                        <a:latin typeface="Cambria Math" panose="02040503050406030204" pitchFamily="18" charset="0"/>
                      </a:rPr>
                      <m:t>   </m:t>
                    </m:r>
                  </m:oMath>
                </a14:m>
                <a:r>
                  <a:rPr lang="zh-CN" altLang="en-US" dirty="0">
                    <a:latin typeface="+mn-ea"/>
                  </a:rPr>
                  <a:t>（</a:t>
                </a:r>
                <a:r>
                  <a:rPr lang="en-US" altLang="zh-CN" dirty="0">
                    <a:latin typeface="+mn-ea"/>
                  </a:rPr>
                  <a:t>2</a:t>
                </a:r>
                <a:r>
                  <a:rPr lang="zh-CN" altLang="en-US" dirty="0">
                    <a:latin typeface="+mn-ea"/>
                  </a:rPr>
                  <a:t>）</a:t>
                </a:r>
                <a:endParaRPr lang="zh-CN" altLang="zh-CN" dirty="0">
                  <a:latin typeface="+mn-ea"/>
                </a:endParaRPr>
              </a:p>
              <a:p>
                <a:endParaRPr lang="zh-CN" altLang="en-US" dirty="0"/>
              </a:p>
            </p:txBody>
          </p:sp>
        </mc:Choice>
        <mc:Fallback xmlns="">
          <p:sp>
            <p:nvSpPr>
              <p:cNvPr id="11" name="文本框 10">
                <a:extLst>
                  <a:ext uri="{FF2B5EF4-FFF2-40B4-BE49-F238E27FC236}">
                    <a16:creationId xmlns:a16="http://schemas.microsoft.com/office/drawing/2014/main" id="{1B2C0EEC-B7B7-44AA-8666-127045D81A3F}"/>
                  </a:ext>
                </a:extLst>
              </p:cNvPr>
              <p:cNvSpPr txBox="1">
                <a:spLocks noRot="1" noChangeAspect="1" noMove="1" noResize="1" noEditPoints="1" noAdjustHandles="1" noChangeArrowheads="1" noChangeShapeType="1" noTextEdit="1"/>
              </p:cNvSpPr>
              <p:nvPr/>
            </p:nvSpPr>
            <p:spPr>
              <a:xfrm>
                <a:off x="118473" y="6338398"/>
                <a:ext cx="6673943" cy="677045"/>
              </a:xfrm>
              <a:prstGeom prst="rect">
                <a:avLst/>
              </a:prstGeom>
              <a:blipFill>
                <a:blip r:embed="rId4"/>
                <a:stretch>
                  <a:fillRect l="-1187" t="-63063" r="-1279" b="-585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7BF143D-7233-425D-AEF2-E78C69951369}"/>
                  </a:ext>
                </a:extLst>
              </p:cNvPr>
              <p:cNvSpPr txBox="1"/>
              <p:nvPr/>
            </p:nvSpPr>
            <p:spPr>
              <a:xfrm>
                <a:off x="6996867" y="5876873"/>
                <a:ext cx="4531630" cy="571823"/>
              </a:xfrm>
              <a:prstGeom prst="rect">
                <a:avLst/>
              </a:prstGeom>
              <a:noFill/>
            </p:spPr>
            <p:txBody>
              <a:bodyPr wrap="square" lIns="0" tIns="0" rIns="0" bIns="0" rtlCol="0">
                <a:spAutoFit/>
              </a:bodyPr>
              <a:lstStyle/>
              <a:p>
                <a14:m>
                  <m:oMath xmlns:m="http://schemas.openxmlformats.org/officeDocument/2006/math">
                    <m:sSub>
                      <m:sSubPr>
                        <m:ctrlPr>
                          <a:rPr lang="en-US" altLang="zh-CN" i="1" kern="100">
                            <a:latin typeface="Cambria Math" panose="02040503050406030204" pitchFamily="18" charset="0"/>
                            <a:ea typeface="等线" panose="02010600030101010101" pitchFamily="2" charset="-122"/>
                            <a:cs typeface="Segoe UI" panose="020B0502040204020203" pitchFamily="34" charset="0"/>
                          </a:rPr>
                        </m:ctrlPr>
                      </m:sSubPr>
                      <m:e>
                        <m:r>
                          <a:rPr lang="en-US" altLang="zh-CN" i="1" kern="100">
                            <a:latin typeface="Cambria Math" panose="02040503050406030204" pitchFamily="18" charset="0"/>
                            <a:ea typeface="等线" panose="02010600030101010101" pitchFamily="2" charset="-122"/>
                            <a:cs typeface="Segoe UI" panose="020B0502040204020203" pitchFamily="34" charset="0"/>
                          </a:rPr>
                          <m:t>𝐿</m:t>
                        </m:r>
                      </m:e>
                      <m:sub>
                        <m:r>
                          <a:rPr lang="en-US" altLang="zh-CN" i="1" kern="100">
                            <a:latin typeface="Cambria Math" panose="02040503050406030204" pitchFamily="18" charset="0"/>
                            <a:ea typeface="等线" panose="02010600030101010101" pitchFamily="2" charset="-122"/>
                            <a:cs typeface="Segoe UI" panose="020B0502040204020203" pitchFamily="34" charset="0"/>
                          </a:rPr>
                          <m:t>𝑀𝑆𝐸</m:t>
                        </m:r>
                      </m:sub>
                    </m:sSub>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𝐸</m:t>
                        </m:r>
                      </m:e>
                    </m:d>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i="1">
                        <a:latin typeface="Cambria Math" panose="02040503050406030204" pitchFamily="18" charset="0"/>
                      </a:rPr>
                      <m:t>𝐸</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𝑤</m:t>
                        </m:r>
                      </m:e>
                    </m:d>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sSubSup>
                      <m:sSubSupPr>
                        <m:ctrlPr>
                          <a:rPr lang="zh-CN" altLang="zh-CN" i="1">
                            <a:latin typeface="Cambria Math" panose="02040503050406030204" pitchFamily="18" charset="0"/>
                          </a:rPr>
                        </m:ctrlPr>
                      </m:sSubSupPr>
                      <m:e>
                        <m:r>
                          <m:rPr>
                            <m:lit/>
                          </m:rP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r>
                  <a:rPr lang="zh-CN" altLang="en-US" dirty="0">
                    <a:latin typeface="宋体" panose="02010600030101010101" pitchFamily="2" charset="-122"/>
                    <a:ea typeface="宋体" panose="02010600030101010101" pitchFamily="2" charset="-122"/>
                  </a:rPr>
                  <a:t> </a:t>
                </a:r>
                <a:r>
                  <a:rPr lang="zh-CN" altLang="en-US" dirty="0">
                    <a:latin typeface="+mn-ea"/>
                  </a:rPr>
                  <a:t>（</a:t>
                </a:r>
                <a:r>
                  <a:rPr lang="en-US" altLang="zh-CN" dirty="0">
                    <a:latin typeface="+mn-ea"/>
                  </a:rPr>
                  <a:t>3</a:t>
                </a:r>
                <a:r>
                  <a:rPr lang="zh-CN" altLang="en-US" dirty="0">
                    <a:latin typeface="+mn-ea"/>
                  </a:rPr>
                  <a:t>）</a:t>
                </a:r>
                <a:endParaRPr lang="zh-CN" altLang="zh-CN" dirty="0">
                  <a:latin typeface="+mn-ea"/>
                </a:endParaRPr>
              </a:p>
              <a:p>
                <a:endParaRPr lang="zh-CN" altLang="en-US" dirty="0"/>
              </a:p>
            </p:txBody>
          </p:sp>
        </mc:Choice>
        <mc:Fallback xmlns="">
          <p:sp>
            <p:nvSpPr>
              <p:cNvPr id="12" name="文本框 11">
                <a:extLst>
                  <a:ext uri="{FF2B5EF4-FFF2-40B4-BE49-F238E27FC236}">
                    <a16:creationId xmlns:a16="http://schemas.microsoft.com/office/drawing/2014/main" id="{67BF143D-7233-425D-AEF2-E78C69951369}"/>
                  </a:ext>
                </a:extLst>
              </p:cNvPr>
              <p:cNvSpPr txBox="1">
                <a:spLocks noRot="1" noChangeAspect="1" noMove="1" noResize="1" noEditPoints="1" noAdjustHandles="1" noChangeArrowheads="1" noChangeShapeType="1" noTextEdit="1"/>
              </p:cNvSpPr>
              <p:nvPr/>
            </p:nvSpPr>
            <p:spPr>
              <a:xfrm>
                <a:off x="6996867" y="5876873"/>
                <a:ext cx="4531630" cy="571823"/>
              </a:xfrm>
              <a:prstGeom prst="rect">
                <a:avLst/>
              </a:prstGeom>
              <a:blipFill>
                <a:blip r:embed="rId5"/>
                <a:stretch>
                  <a:fillRect l="-1884" t="-106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25064D8-FF1A-4C75-8026-FD8B0E54D449}"/>
                  </a:ext>
                </a:extLst>
              </p:cNvPr>
              <p:cNvSpPr txBox="1"/>
              <p:nvPr/>
            </p:nvSpPr>
            <p:spPr>
              <a:xfrm>
                <a:off x="6996867" y="6379383"/>
                <a:ext cx="2668696" cy="312650"/>
              </a:xfrm>
              <a:prstGeom prst="rect">
                <a:avLst/>
              </a:prstGeom>
              <a:noFill/>
            </p:spPr>
            <p:txBody>
              <a:bodyPr wrap="square" lIns="0" tIns="0" rIns="0" bIns="0" rtlCol="0">
                <a:spAutoFit/>
              </a:bodyPr>
              <a:lstStyle/>
              <a:p>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𝑤</m:t>
                        </m:r>
                      </m:e>
                    </m:acc>
                    <m:r>
                      <a:rPr lang="en-US" altLang="zh-CN" i="1">
                        <a:latin typeface="Cambria Math" panose="02040503050406030204" pitchFamily="18" charset="0"/>
                      </a:rPr>
                      <m:t>=</m:t>
                    </m:r>
                    <m:r>
                      <a:rPr lang="en-US" altLang="zh-CN" i="1">
                        <a:latin typeface="Cambria Math" panose="02040503050406030204" pitchFamily="18" charset="0"/>
                      </a:rPr>
                      <m:t>𝐷</m:t>
                    </m:r>
                    <m:d>
                      <m:dPr>
                        <m:ctrlPr>
                          <a:rPr lang="zh-CN" altLang="zh-CN" i="1">
                            <a:latin typeface="Cambria Math" panose="02040503050406030204" pitchFamily="18" charset="0"/>
                          </a:rPr>
                        </m:ctrlPr>
                      </m:dPr>
                      <m:e>
                        <m:r>
                          <a:rPr lang="en-US" altLang="zh-CN" i="1">
                            <a:latin typeface="Cambria Math" panose="02040503050406030204" pitchFamily="18" charset="0"/>
                          </a:rPr>
                          <m:t>𝐸</m:t>
                        </m:r>
                        <m:d>
                          <m:dPr>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𝑤</m:t>
                            </m:r>
                          </m:e>
                        </m:d>
                      </m:e>
                    </m:d>
                  </m:oMath>
                </a14:m>
                <a:r>
                  <a:rPr lang="zh-CN" altLang="en-US" dirty="0">
                    <a:latin typeface="宋体" panose="02010600030101010101" pitchFamily="2" charset="-122"/>
                    <a:ea typeface="宋体" panose="02010600030101010101" pitchFamily="2" charset="-122"/>
                  </a:rPr>
                  <a:t> </a:t>
                </a: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4</a:t>
                </a:r>
                <a:r>
                  <a:rPr lang="zh-CN" altLang="en-US" dirty="0">
                    <a:latin typeface="+mn-ea"/>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625064D8-FF1A-4C75-8026-FD8B0E54D449}"/>
                  </a:ext>
                </a:extLst>
              </p:cNvPr>
              <p:cNvSpPr txBox="1">
                <a:spLocks noRot="1" noChangeAspect="1" noMove="1" noResize="1" noEditPoints="1" noAdjustHandles="1" noChangeArrowheads="1" noChangeShapeType="1" noTextEdit="1"/>
              </p:cNvSpPr>
              <p:nvPr/>
            </p:nvSpPr>
            <p:spPr>
              <a:xfrm>
                <a:off x="6996867" y="6379383"/>
                <a:ext cx="2668696" cy="312650"/>
              </a:xfrm>
              <a:prstGeom prst="rect">
                <a:avLst/>
              </a:prstGeom>
              <a:blipFill>
                <a:blip r:embed="rId6"/>
                <a:stretch>
                  <a:fillRect l="-2511" t="-25000" b="-38462"/>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69BDBDEE-3265-499A-8CE0-9FFBC274D2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5631" y="0"/>
            <a:ext cx="7113803" cy="5831620"/>
          </a:xfrm>
          <a:prstGeom prst="rect">
            <a:avLst/>
          </a:prstGeom>
        </p:spPr>
      </p:pic>
    </p:spTree>
    <p:extLst>
      <p:ext uri="{BB962C8B-B14F-4D97-AF65-F5344CB8AC3E}">
        <p14:creationId xmlns:p14="http://schemas.microsoft.com/office/powerpoint/2010/main" val="3725316817"/>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p:nvPr/>
        </p:nvSpPr>
        <p:spPr>
          <a:xfrm>
            <a:off x="1429657" y="3369912"/>
            <a:ext cx="9332685" cy="701346"/>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9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en-US" altLang="zh-CN" sz="4800" dirty="0">
                <a:solidFill>
                  <a:srgbClr val="2958A0"/>
                </a:solidFill>
                <a:latin typeface="Times New Roman" panose="02020603050405020304" pitchFamily="18" charset="0"/>
                <a:ea typeface="KaiTi" panose="02010609060101010101" pitchFamily="49" charset="-122"/>
                <a:cs typeface="Times New Roman" panose="02020603050405020304" pitchFamily="18" charset="0"/>
              </a:rPr>
              <a:t>Thank</a:t>
            </a:r>
            <a:r>
              <a:rPr lang="zh-CN" altLang="en-US" sz="4800" dirty="0">
                <a:solidFill>
                  <a:srgbClr val="2958A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4800" dirty="0">
                <a:solidFill>
                  <a:srgbClr val="2958A0"/>
                </a:solidFill>
                <a:latin typeface="Times New Roman" panose="02020603050405020304" pitchFamily="18" charset="0"/>
                <a:ea typeface="KaiTi" panose="02010609060101010101" pitchFamily="49" charset="-122"/>
                <a:cs typeface="Times New Roman" panose="02020603050405020304" pitchFamily="18" charset="0"/>
              </a:rPr>
              <a:t>you</a:t>
            </a:r>
            <a:r>
              <a:rPr lang="zh-CN" altLang="en-US" sz="4800" dirty="0">
                <a:solidFill>
                  <a:srgbClr val="2958A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4800" dirty="0">
                <a:solidFill>
                  <a:srgbClr val="2958A0"/>
                </a:solidFill>
                <a:latin typeface="Times New Roman" panose="02020603050405020304" pitchFamily="18" charset="0"/>
                <a:ea typeface="KaiTi" panose="02010609060101010101" pitchFamily="49" charset="-122"/>
                <a:cs typeface="Times New Roman" panose="02020603050405020304" pitchFamily="18" charset="0"/>
              </a:rPr>
              <a:t>for</a:t>
            </a:r>
            <a:r>
              <a:rPr lang="zh-CN" altLang="en-US" sz="4800" dirty="0">
                <a:solidFill>
                  <a:srgbClr val="2958A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4800" dirty="0">
                <a:solidFill>
                  <a:srgbClr val="2958A0"/>
                </a:solidFill>
                <a:latin typeface="Times New Roman" panose="02020603050405020304" pitchFamily="18" charset="0"/>
                <a:ea typeface="KaiTi" panose="02010609060101010101" pitchFamily="49" charset="-122"/>
                <a:cs typeface="Times New Roman" panose="02020603050405020304" pitchFamily="18" charset="0"/>
              </a:rPr>
              <a:t>listening</a:t>
            </a:r>
            <a:endParaRPr lang="zh-CN" altLang="en-US" sz="4800" dirty="0">
              <a:solidFill>
                <a:srgbClr val="2958A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519" y="2027929"/>
            <a:ext cx="3842959" cy="805863"/>
          </a:xfrm>
          <a:prstGeom prst="rect">
            <a:avLst/>
          </a:prstGeom>
        </p:spPr>
      </p:pic>
      <p:pic>
        <p:nvPicPr>
          <p:cNvPr id="4" name="图形 3" descr="教授"/>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9274" y="4806439"/>
            <a:ext cx="536625" cy="536625"/>
          </a:xfrm>
          <a:prstGeom prst="rect">
            <a:avLst/>
          </a:prstGeom>
        </p:spPr>
      </p:pic>
      <p:sp>
        <p:nvSpPr>
          <p:cNvPr id="6" name="文本占位符 4"/>
          <p:cNvSpPr txBox="1"/>
          <p:nvPr/>
        </p:nvSpPr>
        <p:spPr>
          <a:xfrm>
            <a:off x="4174519" y="4882028"/>
            <a:ext cx="3848735" cy="38544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400" dirty="0">
                <a:solidFill>
                  <a:schemeClr val="tx1">
                    <a:lumMod val="95000"/>
                    <a:lumOff val="5000"/>
                  </a:schemeClr>
                </a:solidFill>
                <a:latin typeface="KaiTi" panose="02010609060101010101" pitchFamily="49" charset="-122"/>
                <a:ea typeface="KaiTi" panose="02010609060101010101" pitchFamily="49" charset="-122"/>
              </a:rPr>
              <a:t>汇报人：陈若愚</a:t>
            </a:r>
            <a:endParaRPr lang="en-US" altLang="zh-CN" sz="2400" dirty="0">
              <a:solidFill>
                <a:schemeClr val="tx1">
                  <a:lumMod val="95000"/>
                  <a:lumOff val="5000"/>
                </a:schemeClr>
              </a:solidFill>
              <a:latin typeface="KaiTi" panose="02010609060101010101" pitchFamily="49" charset="-122"/>
              <a:ea typeface="KaiTi" panose="02010609060101010101" pitchFamily="49" charset="-122"/>
            </a:endParaRPr>
          </a:p>
          <a:p>
            <a:r>
              <a:rPr lang="zh-CN" altLang="en-US" sz="2400" dirty="0">
                <a:solidFill>
                  <a:schemeClr val="tx1">
                    <a:lumMod val="95000"/>
                    <a:lumOff val="5000"/>
                  </a:schemeClr>
                </a:solidFill>
                <a:latin typeface="KaiTi" panose="02010609060101010101" pitchFamily="49" charset="-122"/>
                <a:ea typeface="KaiTi" panose="02010609060101010101" pitchFamily="49" charset="-122"/>
              </a:rPr>
              <a:t>组员：朱子璇，赵剑儒</a:t>
            </a:r>
            <a:r>
              <a:rPr lang="zh-CN" altLang="en-US" sz="2000" dirty="0">
                <a:solidFill>
                  <a:schemeClr val="tx1">
                    <a:lumMod val="95000"/>
                    <a:lumOff val="5000"/>
                  </a:schemeClr>
                </a:solidFill>
                <a:latin typeface="KaiTi" panose="02010609060101010101" pitchFamily="49" charset="-122"/>
                <a:ea typeface="KaiTi" panose="02010609060101010101" pitchFamily="49" charset="-122"/>
              </a:rPr>
              <a:t> </a:t>
            </a:r>
            <a:endParaRPr lang="en-US" altLang="zh-CN" sz="2000" dirty="0">
              <a:solidFill>
                <a:schemeClr val="tx1">
                  <a:lumMod val="95000"/>
                  <a:lumOff val="5000"/>
                </a:schemeClr>
              </a:solidFill>
              <a:latin typeface="KaiTi" panose="02010609060101010101" pitchFamily="49" charset="-122"/>
              <a:ea typeface="KaiTi" panose="02010609060101010101" pitchFamily="49" charset="-122"/>
            </a:endParaRPr>
          </a:p>
        </p:txBody>
      </p:sp>
      <p:sp>
        <p:nvSpPr>
          <p:cNvPr id="7" name="文本占位符 4">
            <a:extLst>
              <a:ext uri="{FF2B5EF4-FFF2-40B4-BE49-F238E27FC236}">
                <a16:creationId xmlns:a16="http://schemas.microsoft.com/office/drawing/2014/main" id="{C4557734-5A52-8348-9340-054B572415A4}"/>
              </a:ext>
            </a:extLst>
          </p:cNvPr>
          <p:cNvSpPr txBox="1"/>
          <p:nvPr/>
        </p:nvSpPr>
        <p:spPr>
          <a:xfrm>
            <a:off x="3751580" y="5961111"/>
            <a:ext cx="4689475" cy="38544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2022-06-20</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3635AF8-110A-B7DA-268C-8F09065D44E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46199" y="78658"/>
            <a:ext cx="9499601" cy="5379154"/>
          </a:xfrm>
          <a:prstGeom prst="rect">
            <a:avLst/>
          </a:prstGeom>
        </p:spPr>
      </p:pic>
      <p:sp>
        <p:nvSpPr>
          <p:cNvPr id="4" name="文本框 3">
            <a:extLst>
              <a:ext uri="{FF2B5EF4-FFF2-40B4-BE49-F238E27FC236}">
                <a16:creationId xmlns:a16="http://schemas.microsoft.com/office/drawing/2014/main" id="{6CF529FD-72E5-8E0F-8CFE-7C6907745633}"/>
              </a:ext>
            </a:extLst>
          </p:cNvPr>
          <p:cNvSpPr txBox="1"/>
          <p:nvPr/>
        </p:nvSpPr>
        <p:spPr>
          <a:xfrm>
            <a:off x="1263444" y="5457812"/>
            <a:ext cx="9665110" cy="1077218"/>
          </a:xfrm>
          <a:prstGeom prst="rect">
            <a:avLst/>
          </a:prstGeom>
          <a:noFill/>
        </p:spPr>
        <p:txBody>
          <a:bodyPr wrap="square" rtlCol="0">
            <a:spAutoFit/>
          </a:bodyPr>
          <a:lstStyle/>
          <a:p>
            <a:pPr algn="just"/>
            <a:r>
              <a:rPr lang="en" altLang="zh-CN" sz="1600" b="1" dirty="0">
                <a:latin typeface="Times New Roman" panose="02020603050405020304" pitchFamily="18" charset="0"/>
                <a:cs typeface="Times New Roman" panose="02020603050405020304" pitchFamily="18" charset="0"/>
              </a:rPr>
              <a:t>Figure 1. </a:t>
            </a:r>
            <a:r>
              <a:rPr lang="en" altLang="zh-CN" sz="1600" dirty="0">
                <a:latin typeface="Times New Roman" panose="02020603050405020304" pitchFamily="18" charset="0"/>
                <a:cs typeface="Times New Roman" panose="02020603050405020304" pitchFamily="18" charset="0"/>
              </a:rPr>
              <a:t>(a) shows that advanced </a:t>
            </a:r>
            <a:r>
              <a:rPr lang="en" altLang="zh-CN" sz="1600" dirty="0" err="1">
                <a:latin typeface="Times New Roman" panose="02020603050405020304" pitchFamily="18" charset="0"/>
                <a:cs typeface="Times New Roman" panose="02020603050405020304" pitchFamily="18" charset="0"/>
              </a:rPr>
              <a:t>DeepFake</a:t>
            </a:r>
            <a:r>
              <a:rPr lang="en" altLang="zh-CN" sz="1600" dirty="0">
                <a:latin typeface="Times New Roman" panose="02020603050405020304" pitchFamily="18" charset="0"/>
                <a:cs typeface="Times New Roman" panose="02020603050405020304" pitchFamily="18" charset="0"/>
              </a:rPr>
              <a:t> manipulation models can easily spoof human naked eye and </a:t>
            </a:r>
            <a:r>
              <a:rPr lang="en" altLang="zh-CN" sz="1600" dirty="0" err="1">
                <a:latin typeface="Times New Roman" panose="02020603050405020304" pitchFamily="18" charset="0"/>
                <a:cs typeface="Times New Roman" panose="02020603050405020304" pitchFamily="18" charset="0"/>
              </a:rPr>
              <a:t>DeepFake</a:t>
            </a:r>
            <a:r>
              <a:rPr lang="en" altLang="zh-CN" sz="1600" dirty="0">
                <a:latin typeface="Times New Roman" panose="02020603050405020304" pitchFamily="18" charset="0"/>
                <a:cs typeface="Times New Roman" panose="02020603050405020304" pitchFamily="18" charset="0"/>
              </a:rPr>
              <a:t> detector. (b) shows that after </a:t>
            </a:r>
            <a:r>
              <a:rPr lang="en" altLang="zh-CN" sz="1600" dirty="0" err="1">
                <a:latin typeface="Times New Roman" panose="02020603050405020304" pitchFamily="18" charset="0"/>
                <a:cs typeface="Times New Roman" panose="02020603050405020304" pitchFamily="18" charset="0"/>
              </a:rPr>
              <a:t>DeepFake</a:t>
            </a:r>
            <a:r>
              <a:rPr lang="en" altLang="zh-CN" sz="1600" dirty="0">
                <a:latin typeface="Times New Roman" panose="02020603050405020304" pitchFamily="18" charset="0"/>
                <a:cs typeface="Times New Roman" panose="02020603050405020304" pitchFamily="18" charset="0"/>
              </a:rPr>
              <a:t> Disruption, fake outputs become apparently distorted from the perspective of human eye, but can still spoof the </a:t>
            </a:r>
            <a:r>
              <a:rPr lang="en" altLang="zh-CN" sz="1600" dirty="0" err="1">
                <a:latin typeface="Times New Roman" panose="02020603050405020304" pitchFamily="18" charset="0"/>
                <a:cs typeface="Times New Roman" panose="02020603050405020304" pitchFamily="18" charset="0"/>
              </a:rPr>
              <a:t>DeepFake</a:t>
            </a:r>
            <a:r>
              <a:rPr lang="en" altLang="zh-CN" sz="1600" dirty="0">
                <a:latin typeface="Times New Roman" panose="02020603050405020304" pitchFamily="18" charset="0"/>
                <a:cs typeface="Times New Roman" panose="02020603050405020304" pitchFamily="18" charset="0"/>
              </a:rPr>
              <a:t> detector. (c) shows that our proposed method </a:t>
            </a:r>
            <a:r>
              <a:rPr lang="en" altLang="zh-CN" sz="1600" dirty="0" err="1">
                <a:latin typeface="Times New Roman" panose="02020603050405020304" pitchFamily="18" charset="0"/>
                <a:cs typeface="Times New Roman" panose="02020603050405020304" pitchFamily="18" charset="0"/>
              </a:rPr>
              <a:t>DeepFake</a:t>
            </a:r>
            <a:r>
              <a:rPr lang="en" altLang="zh-CN" sz="1600" dirty="0">
                <a:latin typeface="Times New Roman" panose="02020603050405020304" pitchFamily="18" charset="0"/>
                <a:cs typeface="Times New Roman" panose="02020603050405020304" pitchFamily="18" charset="0"/>
              </a:rPr>
              <a:t> disrupter can invalidate the </a:t>
            </a:r>
            <a:r>
              <a:rPr lang="en" altLang="zh-CN" sz="1600" dirty="0" err="1">
                <a:latin typeface="Times New Roman" panose="02020603050405020304" pitchFamily="18" charset="0"/>
                <a:cs typeface="Times New Roman" panose="02020603050405020304" pitchFamily="18" charset="0"/>
              </a:rPr>
              <a:t>DeepFake</a:t>
            </a:r>
            <a:r>
              <a:rPr lang="en" altLang="zh-CN" sz="1600" dirty="0">
                <a:latin typeface="Times New Roman" panose="02020603050405020304" pitchFamily="18" charset="0"/>
                <a:cs typeface="Times New Roman" panose="02020603050405020304" pitchFamily="18" charset="0"/>
              </a:rPr>
              <a:t> manipulation process from both human end and machine end</a:t>
            </a:r>
            <a:r>
              <a:rPr lang="en-US" altLang="zh-CN" sz="1600" dirty="0">
                <a:latin typeface="Times New Roman" panose="02020603050405020304" pitchFamily="18" charset="0"/>
                <a:cs typeface="Times New Roman" panose="02020603050405020304" pitchFamily="18" charset="0"/>
              </a:rPr>
              <a:t>.</a:t>
            </a:r>
            <a:endParaRPr kumimoji="1"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3616737"/>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F1C58C2-E0D8-ED46-A5B0-EB3FCACEED5D}"/>
              </a:ext>
            </a:extLst>
          </p:cNvPr>
          <p:cNvSpPr txBox="1"/>
          <p:nvPr/>
        </p:nvSpPr>
        <p:spPr>
          <a:xfrm>
            <a:off x="811183" y="757782"/>
            <a:ext cx="10569633" cy="3661259"/>
          </a:xfrm>
          <a:prstGeom prst="rect">
            <a:avLst/>
          </a:prstGeom>
          <a:noFill/>
        </p:spPr>
        <p:txBody>
          <a:bodyPr wrap="square" rtlCol="0">
            <a:spAutoFit/>
          </a:bodyPr>
          <a:lstStyle/>
          <a:p>
            <a:pPr algn="ctr">
              <a:lnSpc>
                <a:spcPct val="150000"/>
              </a:lnSpc>
            </a:pPr>
            <a:r>
              <a:rPr kumimoji="1" lang="en-US" altLang="zh-CN" sz="2800" b="1" dirty="0">
                <a:latin typeface="Times New Roman" panose="02020603050405020304" pitchFamily="18" charset="0"/>
                <a:cs typeface="Times New Roman" panose="02020603050405020304" pitchFamily="18" charset="0"/>
              </a:rPr>
              <a:t>Contribution</a:t>
            </a:r>
          </a:p>
          <a:p>
            <a:pPr marL="342900" indent="-342900" algn="just">
              <a:lnSpc>
                <a:spcPts val="3280"/>
              </a:lnSpc>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This work propose</a:t>
            </a:r>
            <a:r>
              <a:rPr kumimoji="1" lang="en-US" altLang="zh-CN" sz="2000" dirty="0">
                <a:latin typeface="Times New Roman" panose="02020603050405020304" pitchFamily="18" charset="0"/>
                <a:cs typeface="Times New Roman" panose="02020603050405020304" pitchFamily="18" charset="0"/>
              </a:rPr>
              <a:t>d</a:t>
            </a:r>
            <a:r>
              <a:rPr kumimoji="1" lang="en" altLang="zh-CN" sz="2000" dirty="0">
                <a:latin typeface="Times New Roman" panose="02020603050405020304" pitchFamily="18" charset="0"/>
                <a:cs typeface="Times New Roman" panose="02020603050405020304" pitchFamily="18" charset="0"/>
              </a:rPr>
              <a:t> </a:t>
            </a:r>
            <a:r>
              <a:rPr kumimoji="1" lang="en" altLang="zh-CN" sz="2000" b="1" dirty="0">
                <a:solidFill>
                  <a:srgbClr val="C00000"/>
                </a:solidFill>
                <a:latin typeface="Times New Roman" panose="02020603050405020304" pitchFamily="18" charset="0"/>
                <a:cs typeface="Times New Roman" panose="02020603050405020304" pitchFamily="18" charset="0"/>
              </a:rPr>
              <a:t>a novel framework</a:t>
            </a:r>
            <a:r>
              <a:rPr kumimoji="1" lang="en" altLang="zh-CN" sz="2000" dirty="0">
                <a:latin typeface="Times New Roman" panose="02020603050405020304" pitchFamily="18" charset="0"/>
                <a:cs typeface="Times New Roman" panose="02020603050405020304" pitchFamily="18" charset="0"/>
              </a:rPr>
              <a:t>, called </a:t>
            </a:r>
            <a:r>
              <a:rPr kumimoji="1" lang="en" altLang="zh-CN" sz="2000" b="1" dirty="0" err="1">
                <a:solidFill>
                  <a:srgbClr val="C00000"/>
                </a:solidFill>
                <a:latin typeface="Times New Roman" panose="02020603050405020304" pitchFamily="18" charset="0"/>
                <a:cs typeface="Times New Roman" panose="02020603050405020304" pitchFamily="18" charset="0"/>
              </a:rPr>
              <a:t>DeepFake</a:t>
            </a:r>
            <a:r>
              <a:rPr kumimoji="1" lang="en" altLang="zh-CN" sz="2000" b="1" dirty="0">
                <a:solidFill>
                  <a:srgbClr val="C00000"/>
                </a:solidFill>
                <a:latin typeface="Times New Roman" panose="02020603050405020304" pitchFamily="18" charset="0"/>
                <a:cs typeface="Times New Roman" panose="02020603050405020304" pitchFamily="18" charset="0"/>
              </a:rPr>
              <a:t> Disrupter</a:t>
            </a:r>
            <a:r>
              <a:rPr kumimoji="1" lang="en" altLang="zh-CN" sz="2000" dirty="0">
                <a:latin typeface="Times New Roman" panose="02020603050405020304" pitchFamily="18" charset="0"/>
                <a:cs typeface="Times New Roman" panose="02020603050405020304" pitchFamily="18" charset="0"/>
              </a:rPr>
              <a:t>, to defend against </a:t>
            </a:r>
            <a:r>
              <a:rPr kumimoji="1" lang="en" altLang="zh-CN" sz="2000" dirty="0" err="1">
                <a:latin typeface="Times New Roman" panose="02020603050405020304" pitchFamily="18" charset="0"/>
                <a:cs typeface="Times New Roman" panose="02020603050405020304" pitchFamily="18" charset="0"/>
              </a:rPr>
              <a:t>DeepFake</a:t>
            </a:r>
            <a:r>
              <a:rPr kumimoji="1" lang="en" altLang="zh-CN" sz="2000" dirty="0">
                <a:latin typeface="Times New Roman" panose="02020603050405020304" pitchFamily="18" charset="0"/>
                <a:cs typeface="Times New Roman" panose="02020603050405020304" pitchFamily="18" charset="0"/>
              </a:rPr>
              <a:t> with the help of the </a:t>
            </a:r>
            <a:r>
              <a:rPr kumimoji="1" lang="en" altLang="zh-CN" sz="2000" dirty="0" err="1">
                <a:latin typeface="Times New Roman" panose="02020603050405020304" pitchFamily="18" charset="0"/>
                <a:cs typeface="Times New Roman" panose="02020603050405020304" pitchFamily="18" charset="0"/>
              </a:rPr>
              <a:t>DeepFake</a:t>
            </a:r>
            <a:r>
              <a:rPr kumimoji="1" lang="en" altLang="zh-CN" sz="2000" dirty="0">
                <a:latin typeface="Times New Roman" panose="02020603050405020304" pitchFamily="18" charset="0"/>
                <a:cs typeface="Times New Roman" panose="02020603050405020304" pitchFamily="18" charset="0"/>
              </a:rPr>
              <a:t> detector.</a:t>
            </a:r>
          </a:p>
          <a:p>
            <a:pPr marL="342900" indent="-342900" algn="just">
              <a:lnSpc>
                <a:spcPts val="3280"/>
              </a:lnSpc>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The </a:t>
            </a:r>
            <a:r>
              <a:rPr kumimoji="1" lang="en" altLang="zh-CN" sz="2000" dirty="0" err="1">
                <a:latin typeface="Times New Roman" panose="02020603050405020304" pitchFamily="18" charset="0"/>
                <a:cs typeface="Times New Roman" panose="02020603050405020304" pitchFamily="18" charset="0"/>
              </a:rPr>
              <a:t>DeepFake</a:t>
            </a:r>
            <a:r>
              <a:rPr kumimoji="1" lang="en" altLang="zh-CN" sz="2000" dirty="0">
                <a:latin typeface="Times New Roman" panose="02020603050405020304" pitchFamily="18" charset="0"/>
                <a:cs typeface="Times New Roman" panose="02020603050405020304" pitchFamily="18" charset="0"/>
              </a:rPr>
              <a:t> Disrupter is a </a:t>
            </a:r>
            <a:r>
              <a:rPr kumimoji="1" lang="en" altLang="zh-CN" sz="2000" b="1" dirty="0">
                <a:solidFill>
                  <a:srgbClr val="C00000"/>
                </a:solidFill>
                <a:latin typeface="Times New Roman" panose="02020603050405020304" pitchFamily="18" charset="0"/>
                <a:cs typeface="Times New Roman" panose="02020603050405020304" pitchFamily="18" charset="0"/>
              </a:rPr>
              <a:t>perturbation generator</a:t>
            </a:r>
            <a:r>
              <a:rPr kumimoji="1" lang="en" altLang="zh-CN" sz="2000" dirty="0">
                <a:latin typeface="Times New Roman" panose="02020603050405020304" pitchFamily="18" charset="0"/>
                <a:cs typeface="Times New Roman" panose="02020603050405020304" pitchFamily="18" charset="0"/>
              </a:rPr>
              <a:t> that takes as input real images and outputs a human-imperceptible perturbation so as to make the data generated by the </a:t>
            </a:r>
            <a:r>
              <a:rPr kumimoji="1" lang="en" altLang="zh-CN" sz="2000" dirty="0" err="1">
                <a:latin typeface="Times New Roman" panose="02020603050405020304" pitchFamily="18" charset="0"/>
                <a:cs typeface="Times New Roman" panose="02020603050405020304" pitchFamily="18" charset="0"/>
              </a:rPr>
              <a:t>DeepFake</a:t>
            </a:r>
            <a:r>
              <a:rPr kumimoji="1" lang="en" altLang="zh-CN" sz="2000" dirty="0">
                <a:latin typeface="Times New Roman" panose="02020603050405020304" pitchFamily="18" charset="0"/>
                <a:cs typeface="Times New Roman" panose="02020603050405020304" pitchFamily="18" charset="0"/>
              </a:rPr>
              <a:t> models be </a:t>
            </a:r>
            <a:r>
              <a:rPr kumimoji="1" lang="en" altLang="zh-CN" sz="2000" b="1" dirty="0">
                <a:solidFill>
                  <a:srgbClr val="C00000"/>
                </a:solidFill>
                <a:latin typeface="Times New Roman" panose="02020603050405020304" pitchFamily="18" charset="0"/>
                <a:cs typeface="Times New Roman" panose="02020603050405020304" pitchFamily="18" charset="0"/>
              </a:rPr>
              <a:t>identified as fake by </a:t>
            </a:r>
            <a:r>
              <a:rPr kumimoji="1" lang="en" altLang="zh-CN" sz="2000" b="1" dirty="0" err="1">
                <a:solidFill>
                  <a:srgbClr val="C00000"/>
                </a:solidFill>
                <a:latin typeface="Times New Roman" panose="02020603050405020304" pitchFamily="18" charset="0"/>
                <a:cs typeface="Times New Roman" panose="02020603050405020304" pitchFamily="18" charset="0"/>
              </a:rPr>
              <a:t>DeepFake</a:t>
            </a:r>
            <a:r>
              <a:rPr kumimoji="1" lang="en" altLang="zh-CN" sz="2000" b="1" dirty="0">
                <a:solidFill>
                  <a:srgbClr val="C00000"/>
                </a:solidFill>
                <a:latin typeface="Times New Roman" panose="02020603050405020304" pitchFamily="18" charset="0"/>
                <a:cs typeface="Times New Roman" panose="02020603050405020304" pitchFamily="18" charset="0"/>
              </a:rPr>
              <a:t> detector and human eyes</a:t>
            </a:r>
            <a:r>
              <a:rPr kumimoji="1" lang="en" altLang="zh-CN" sz="2000" dirty="0">
                <a:latin typeface="Times New Roman" panose="02020603050405020304" pitchFamily="18" charset="0"/>
                <a:cs typeface="Times New Roman" panose="02020603050405020304" pitchFamily="18" charset="0"/>
              </a:rPr>
              <a:t>; meanwhile, the </a:t>
            </a:r>
            <a:r>
              <a:rPr kumimoji="1" lang="en" altLang="zh-CN" sz="2000" b="1" dirty="0">
                <a:solidFill>
                  <a:srgbClr val="C00000"/>
                </a:solidFill>
                <a:latin typeface="Times New Roman" panose="02020603050405020304" pitchFamily="18" charset="0"/>
                <a:cs typeface="Times New Roman" panose="02020603050405020304" pitchFamily="18" charset="0"/>
              </a:rPr>
              <a:t>original real inputs </a:t>
            </a:r>
            <a:r>
              <a:rPr kumimoji="1" lang="en" altLang="zh-CN" sz="2000" dirty="0">
                <a:latin typeface="Times New Roman" panose="02020603050405020304" pitchFamily="18" charset="0"/>
                <a:cs typeface="Times New Roman" panose="02020603050405020304" pitchFamily="18" charset="0"/>
              </a:rPr>
              <a:t>injected with perturbations can still be </a:t>
            </a:r>
            <a:r>
              <a:rPr kumimoji="1" lang="en" altLang="zh-CN" sz="2000" b="1" dirty="0">
                <a:solidFill>
                  <a:srgbClr val="C00000"/>
                </a:solidFill>
                <a:latin typeface="Times New Roman" panose="02020603050405020304" pitchFamily="18" charset="0"/>
                <a:cs typeface="Times New Roman" panose="02020603050405020304" pitchFamily="18" charset="0"/>
              </a:rPr>
              <a:t>identified as real by </a:t>
            </a:r>
            <a:r>
              <a:rPr kumimoji="1" lang="en" altLang="zh-CN" sz="2000" b="1" dirty="0" err="1">
                <a:solidFill>
                  <a:srgbClr val="C00000"/>
                </a:solidFill>
                <a:latin typeface="Times New Roman" panose="02020603050405020304" pitchFamily="18" charset="0"/>
                <a:cs typeface="Times New Roman" panose="02020603050405020304" pitchFamily="18" charset="0"/>
              </a:rPr>
              <a:t>DeepFake</a:t>
            </a:r>
            <a:r>
              <a:rPr kumimoji="1" lang="en" altLang="zh-CN" sz="2000" b="1" dirty="0">
                <a:solidFill>
                  <a:srgbClr val="C00000"/>
                </a:solidFill>
                <a:latin typeface="Times New Roman" panose="02020603050405020304" pitchFamily="18" charset="0"/>
                <a:cs typeface="Times New Roman" panose="02020603050405020304" pitchFamily="18" charset="0"/>
              </a:rPr>
              <a:t> detector</a:t>
            </a:r>
            <a:r>
              <a:rPr kumimoji="1" lang="en" altLang="zh-CN" sz="2000" dirty="0">
                <a:latin typeface="Times New Roman" panose="02020603050405020304" pitchFamily="18" charset="0"/>
                <a:cs typeface="Times New Roman" panose="02020603050405020304" pitchFamily="18" charset="0"/>
              </a:rPr>
              <a:t>.</a:t>
            </a:r>
          </a:p>
          <a:p>
            <a:pPr marL="342900" indent="-342900" algn="just">
              <a:lnSpc>
                <a:spcPts val="3280"/>
              </a:lnSpc>
              <a:buFont typeface="Arial" panose="020B0604020202020204" pitchFamily="34" charset="0"/>
              <a:buChar char="•"/>
            </a:pPr>
            <a:r>
              <a:rPr kumimoji="1" lang="en" altLang="zh-CN" sz="2000" dirty="0">
                <a:latin typeface="Times New Roman" panose="02020603050405020304" pitchFamily="18" charset="0"/>
                <a:cs typeface="Times New Roman" panose="02020603050405020304" pitchFamily="18" charset="0"/>
              </a:rPr>
              <a:t>﻿</a:t>
            </a:r>
            <a:r>
              <a:rPr kumimoji="1" lang="en" altLang="zh-CN" sz="2000" b="1" dirty="0">
                <a:solidFill>
                  <a:srgbClr val="C00000"/>
                </a:solidFill>
                <a:latin typeface="Times New Roman" panose="02020603050405020304" pitchFamily="18" charset="0"/>
                <a:cs typeface="Times New Roman" panose="02020603050405020304" pitchFamily="18" charset="0"/>
              </a:rPr>
              <a:t>Experimental results </a:t>
            </a:r>
            <a:r>
              <a:rPr kumimoji="1" lang="en" altLang="zh-CN" sz="2000" dirty="0">
                <a:latin typeface="Times New Roman" panose="02020603050405020304" pitchFamily="18" charset="0"/>
                <a:cs typeface="Times New Roman" panose="02020603050405020304" pitchFamily="18" charset="0"/>
              </a:rPr>
              <a:t>on </a:t>
            </a:r>
            <a:r>
              <a:rPr kumimoji="1" lang="en" altLang="zh-CN" sz="2000" dirty="0" err="1">
                <a:latin typeface="Times New Roman" panose="02020603050405020304" pitchFamily="18" charset="0"/>
                <a:cs typeface="Times New Roman" panose="02020603050405020304" pitchFamily="18" charset="0"/>
              </a:rPr>
              <a:t>CelebA</a:t>
            </a:r>
            <a:r>
              <a:rPr kumimoji="1" lang="en" altLang="zh-CN" sz="2000" dirty="0">
                <a:latin typeface="Times New Roman" panose="02020603050405020304" pitchFamily="18" charset="0"/>
                <a:cs typeface="Times New Roman" panose="02020603050405020304" pitchFamily="18" charset="0"/>
              </a:rPr>
              <a:t> [13] and VoxCeleb1 [16]</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t>
            </a:r>
            <a:endParaRPr kumimoji="1" lang="en" altLang="zh-CN" sz="2000" dirty="0">
              <a:latin typeface="Times New Roman" panose="02020603050405020304" pitchFamily="18" charset="0"/>
              <a:cs typeface="Times New Roman" panose="02020603050405020304" pitchFamily="18" charset="0"/>
            </a:endParaRPr>
          </a:p>
        </p:txBody>
      </p:sp>
      <p:pic>
        <p:nvPicPr>
          <p:cNvPr id="2" name="图形 1">
            <a:extLst>
              <a:ext uri="{FF2B5EF4-FFF2-40B4-BE49-F238E27FC236}">
                <a16:creationId xmlns:a16="http://schemas.microsoft.com/office/drawing/2014/main" id="{CC527ACE-5912-774E-58B4-041EECDDB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58" y="4507531"/>
            <a:ext cx="7808350" cy="2155829"/>
          </a:xfrm>
          <a:prstGeom prst="rect">
            <a:avLst/>
          </a:prstGeom>
        </p:spPr>
      </p:pic>
      <p:sp>
        <p:nvSpPr>
          <p:cNvPr id="3" name="圆角矩形 2">
            <a:extLst>
              <a:ext uri="{FF2B5EF4-FFF2-40B4-BE49-F238E27FC236}">
                <a16:creationId xmlns:a16="http://schemas.microsoft.com/office/drawing/2014/main" id="{A3FE38CE-BB5A-EDA7-A2A9-9B284EE8D5B8}"/>
              </a:ext>
            </a:extLst>
          </p:cNvPr>
          <p:cNvSpPr/>
          <p:nvPr/>
        </p:nvSpPr>
        <p:spPr>
          <a:xfrm>
            <a:off x="973393" y="4830776"/>
            <a:ext cx="1042220" cy="707922"/>
          </a:xfrm>
          <a:prstGeom prst="roundRect">
            <a:avLst/>
          </a:prstGeom>
          <a:solidFill>
            <a:srgbClr val="C00000">
              <a:alpha val="27352"/>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71C3FCF3-9A0A-C514-A891-E50988A5D230}"/>
              </a:ext>
            </a:extLst>
          </p:cNvPr>
          <p:cNvSpPr txBox="1"/>
          <p:nvPr/>
        </p:nvSpPr>
        <p:spPr>
          <a:xfrm>
            <a:off x="109456" y="6294028"/>
            <a:ext cx="2456763" cy="369332"/>
          </a:xfrm>
          <a:prstGeom prst="rect">
            <a:avLst/>
          </a:prstGeom>
          <a:noFill/>
        </p:spPr>
        <p:txBody>
          <a:bodyPr wrap="none" rtlCol="0">
            <a:spAutoFit/>
          </a:bodyPr>
          <a:lstStyle/>
          <a:p>
            <a:r>
              <a:rPr kumimoji="1" lang="en-US" altLang="zh-CN" b="1" dirty="0">
                <a:solidFill>
                  <a:srgbClr val="C00000"/>
                </a:solidFill>
                <a:latin typeface="Times New Roman" panose="02020603050405020304" pitchFamily="18" charset="0"/>
                <a:cs typeface="Times New Roman" panose="02020603050405020304" pitchFamily="18" charset="0"/>
              </a:rPr>
              <a:t>Proposed</a:t>
            </a:r>
            <a:r>
              <a:rPr kumimoji="1" lang="zh-CN" altLang="en-US" b="1" dirty="0">
                <a:solidFill>
                  <a:srgbClr val="C00000"/>
                </a:solidFill>
                <a:latin typeface="Times New Roman" panose="02020603050405020304" pitchFamily="18" charset="0"/>
                <a:cs typeface="Times New Roman" panose="02020603050405020304" pitchFamily="18" charset="0"/>
              </a:rPr>
              <a:t> </a:t>
            </a:r>
            <a:r>
              <a:rPr kumimoji="1" lang="en-US" altLang="zh-CN" b="1" dirty="0">
                <a:solidFill>
                  <a:srgbClr val="C00000"/>
                </a:solidFill>
                <a:latin typeface="Times New Roman" panose="02020603050405020304" pitchFamily="18" charset="0"/>
                <a:cs typeface="Times New Roman" panose="02020603050405020304" pitchFamily="18" charset="0"/>
              </a:rPr>
              <a:t>by</a:t>
            </a:r>
            <a:r>
              <a:rPr kumimoji="1" lang="zh-CN" altLang="en-US" b="1" dirty="0">
                <a:solidFill>
                  <a:srgbClr val="C00000"/>
                </a:solidFill>
                <a:latin typeface="Times New Roman" panose="02020603050405020304" pitchFamily="18" charset="0"/>
                <a:cs typeface="Times New Roman" panose="02020603050405020304" pitchFamily="18" charset="0"/>
              </a:rPr>
              <a:t> </a:t>
            </a:r>
            <a:r>
              <a:rPr kumimoji="1" lang="en-US" altLang="zh-CN" b="1" dirty="0">
                <a:solidFill>
                  <a:srgbClr val="C00000"/>
                </a:solidFill>
                <a:latin typeface="Times New Roman" panose="02020603050405020304" pitchFamily="18" charset="0"/>
                <a:cs typeface="Times New Roman" panose="02020603050405020304" pitchFamily="18" charset="0"/>
              </a:rPr>
              <a:t>this</a:t>
            </a:r>
            <a:r>
              <a:rPr kumimoji="1" lang="zh-CN" altLang="en-US" b="1" dirty="0">
                <a:solidFill>
                  <a:srgbClr val="C00000"/>
                </a:solidFill>
                <a:latin typeface="Times New Roman" panose="02020603050405020304" pitchFamily="18" charset="0"/>
                <a:cs typeface="Times New Roman" panose="02020603050405020304" pitchFamily="18" charset="0"/>
              </a:rPr>
              <a:t> </a:t>
            </a:r>
            <a:r>
              <a:rPr kumimoji="1" lang="en-US" altLang="zh-CN" b="1" dirty="0">
                <a:solidFill>
                  <a:srgbClr val="C00000"/>
                </a:solidFill>
                <a:latin typeface="Times New Roman" panose="02020603050405020304" pitchFamily="18" charset="0"/>
                <a:cs typeface="Times New Roman" panose="02020603050405020304" pitchFamily="18" charset="0"/>
              </a:rPr>
              <a:t>paper</a:t>
            </a:r>
            <a:endParaRPr kumimoji="1" lang="zh-CN" altLang="en-US" b="1" dirty="0">
              <a:solidFill>
                <a:srgbClr val="C00000"/>
              </a:solidFill>
              <a:latin typeface="Times New Roman" panose="02020603050405020304" pitchFamily="18" charset="0"/>
              <a:cs typeface="Times New Roman" panose="02020603050405020304" pitchFamily="18" charset="0"/>
            </a:endParaRPr>
          </a:p>
        </p:txBody>
      </p:sp>
      <p:cxnSp>
        <p:nvCxnSpPr>
          <p:cNvPr id="7" name="直线箭头连接符 6">
            <a:extLst>
              <a:ext uri="{FF2B5EF4-FFF2-40B4-BE49-F238E27FC236}">
                <a16:creationId xmlns:a16="http://schemas.microsoft.com/office/drawing/2014/main" id="{FA036528-238B-AF10-A22B-410823AD4FE7}"/>
              </a:ext>
            </a:extLst>
          </p:cNvPr>
          <p:cNvCxnSpPr>
            <a:cxnSpLocks/>
            <a:stCxn id="5" idx="0"/>
            <a:endCxn id="3" idx="2"/>
          </p:cNvCxnSpPr>
          <p:nvPr/>
        </p:nvCxnSpPr>
        <p:spPr>
          <a:xfrm flipV="1">
            <a:off x="1337838" y="5538698"/>
            <a:ext cx="156665" cy="755330"/>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9E45FEFA-7D78-89A5-72CE-2A9698A983F3}"/>
              </a:ext>
            </a:extLst>
          </p:cNvPr>
          <p:cNvCxnSpPr>
            <a:cxnSpLocks/>
          </p:cNvCxnSpPr>
          <p:nvPr/>
        </p:nvCxnSpPr>
        <p:spPr>
          <a:xfrm>
            <a:off x="0" y="4419041"/>
            <a:ext cx="12192000"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83CAF74-BAFA-8C2C-A1A3-C164072288B3}"/>
              </a:ext>
            </a:extLst>
          </p:cNvPr>
          <p:cNvSpPr txBox="1"/>
          <p:nvPr/>
        </p:nvSpPr>
        <p:spPr>
          <a:xfrm>
            <a:off x="7836308" y="5074546"/>
            <a:ext cx="4463845" cy="42216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 altLang="zh-CN" sz="1600" b="1" dirty="0">
                <a:solidFill>
                  <a:schemeClr val="accent5">
                    <a:lumMod val="75000"/>
                  </a:schemeClr>
                </a:solidFill>
                <a:latin typeface="Times New Roman" panose="02020603050405020304" pitchFamily="18" charset="0"/>
                <a:cs typeface="Times New Roman" panose="02020603050405020304" pitchFamily="18" charset="0"/>
              </a:rPr>
              <a:t>﻿Adversarial attack and Adversarial Training</a:t>
            </a:r>
          </a:p>
        </p:txBody>
      </p:sp>
      <p:sp>
        <p:nvSpPr>
          <p:cNvPr id="17" name="矩形 16">
            <a:extLst>
              <a:ext uri="{FF2B5EF4-FFF2-40B4-BE49-F238E27FC236}">
                <a16:creationId xmlns:a16="http://schemas.microsoft.com/office/drawing/2014/main" id="{1A983B5E-CE4C-C384-766F-7FF08A04445F}"/>
              </a:ext>
            </a:extLst>
          </p:cNvPr>
          <p:cNvSpPr/>
          <p:nvPr/>
        </p:nvSpPr>
        <p:spPr>
          <a:xfrm>
            <a:off x="7836308" y="5585203"/>
            <a:ext cx="2868093" cy="422167"/>
          </a:xfrm>
          <a:prstGeom prst="rect">
            <a:avLst/>
          </a:prstGeom>
        </p:spPr>
        <p:txBody>
          <a:bodyPr wrap="none">
            <a:spAutoFit/>
          </a:bodyPr>
          <a:lstStyle/>
          <a:p>
            <a:pPr marL="285750" indent="-285750">
              <a:lnSpc>
                <a:spcPct val="150000"/>
              </a:lnSpc>
              <a:buFont typeface="Arial" panose="020B0604020202020204" pitchFamily="34" charset="0"/>
              <a:buChar char="•"/>
            </a:pPr>
            <a:r>
              <a:rPr kumimoji="1" lang="en" altLang="zh-CN" sz="1600" b="1" dirty="0">
                <a:solidFill>
                  <a:schemeClr val="accent5">
                    <a:lumMod val="75000"/>
                  </a:schemeClr>
                </a:solidFill>
                <a:latin typeface="Times New Roman" panose="02020603050405020304" pitchFamily="18" charset="0"/>
                <a:cs typeface="Times New Roman" panose="02020603050405020304" pitchFamily="18" charset="0"/>
              </a:rPr>
              <a:t>﻿</a:t>
            </a:r>
            <a:r>
              <a:rPr kumimoji="1" lang="en" altLang="zh-CN" sz="1600" b="1" dirty="0" err="1">
                <a:solidFill>
                  <a:schemeClr val="accent5">
                    <a:lumMod val="75000"/>
                  </a:schemeClr>
                </a:solidFill>
                <a:latin typeface="Times New Roman" panose="02020603050405020304" pitchFamily="18" charset="0"/>
                <a:cs typeface="Times New Roman" panose="02020603050405020304" pitchFamily="18" charset="0"/>
              </a:rPr>
              <a:t>DeepFake</a:t>
            </a:r>
            <a:r>
              <a:rPr kumimoji="1" lang="en" altLang="zh-CN" sz="1600" b="1" dirty="0">
                <a:solidFill>
                  <a:schemeClr val="accent5">
                    <a:lumMod val="75000"/>
                  </a:schemeClr>
                </a:solidFill>
                <a:latin typeface="Times New Roman" panose="02020603050405020304" pitchFamily="18" charset="0"/>
                <a:cs typeface="Times New Roman" panose="02020603050405020304" pitchFamily="18" charset="0"/>
              </a:rPr>
              <a:t> Data Generation</a:t>
            </a:r>
            <a:endParaRPr kumimoji="1" lang="zh-CN" altLang="en-US" sz="1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263C3193-8F1B-DBDD-0D97-FEE34C4F94AC}"/>
              </a:ext>
            </a:extLst>
          </p:cNvPr>
          <p:cNvSpPr txBox="1"/>
          <p:nvPr/>
        </p:nvSpPr>
        <p:spPr>
          <a:xfrm>
            <a:off x="7836308" y="4535952"/>
            <a:ext cx="4463845" cy="498663"/>
          </a:xfrm>
          <a:prstGeom prst="rect">
            <a:avLst/>
          </a:prstGeom>
          <a:noFill/>
        </p:spPr>
        <p:txBody>
          <a:bodyPr wrap="square" rtlCol="0">
            <a:spAutoFit/>
          </a:bodyPr>
          <a:lstStyle/>
          <a:p>
            <a:pPr>
              <a:lnSpc>
                <a:spcPct val="150000"/>
              </a:lnSpc>
            </a:pPr>
            <a:r>
              <a:rPr kumimoji="1" lang="en-US" altLang="zh-CN" sz="2000" b="1" dirty="0">
                <a:solidFill>
                  <a:schemeClr val="accent5">
                    <a:lumMod val="75000"/>
                  </a:schemeClr>
                </a:solidFill>
                <a:latin typeface="Times New Roman" panose="02020603050405020304" pitchFamily="18" charset="0"/>
                <a:cs typeface="Times New Roman" panose="02020603050405020304" pitchFamily="18" charset="0"/>
              </a:rPr>
              <a:t>Key</a:t>
            </a:r>
            <a:r>
              <a:rPr kumimoji="1" lang="zh-CN" altLang="en-US" sz="2000" b="1" dirty="0">
                <a:solidFill>
                  <a:schemeClr val="accent5">
                    <a:lumMod val="75000"/>
                  </a:schemeClr>
                </a:solidFill>
                <a:latin typeface="Times New Roman" panose="02020603050405020304" pitchFamily="18" charset="0"/>
                <a:cs typeface="Times New Roman" panose="02020603050405020304" pitchFamily="18" charset="0"/>
              </a:rPr>
              <a:t> </a:t>
            </a:r>
            <a:r>
              <a:rPr kumimoji="1" lang="en-US" altLang="zh-CN" sz="2000" b="1" dirty="0">
                <a:solidFill>
                  <a:schemeClr val="accent5">
                    <a:lumMod val="75000"/>
                  </a:schemeClr>
                </a:solidFill>
                <a:latin typeface="Times New Roman" panose="02020603050405020304" pitchFamily="18" charset="0"/>
                <a:cs typeface="Times New Roman" panose="02020603050405020304" pitchFamily="18" charset="0"/>
              </a:rPr>
              <a:t>Technology:</a:t>
            </a:r>
            <a:endParaRPr kumimoji="1" lang="en" altLang="zh-CN" sz="2000"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512489"/>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5057475"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3.1.</a:t>
            </a:r>
            <a:r>
              <a:rPr kumimoji="1" lang="zh-CN" altLang="en-US" sz="2400" b="1" dirty="0">
                <a:solidFill>
                  <a:srgbClr val="2958A0"/>
                </a:solidFill>
                <a:latin typeface="Times New Roman" panose="02020603050405020304" pitchFamily="18" charset="0"/>
                <a:cs typeface="Times New Roman" panose="02020603050405020304" pitchFamily="18" charset="0"/>
              </a:rPr>
              <a:t> </a:t>
            </a:r>
            <a:r>
              <a:rPr kumimoji="1" lang="en-US" altLang="zh-CN" sz="2400" b="1" dirty="0">
                <a:solidFill>
                  <a:srgbClr val="2958A0"/>
                </a:solidFill>
                <a:latin typeface="Times New Roman" panose="02020603050405020304" pitchFamily="18" charset="0"/>
                <a:cs typeface="Times New Roman" panose="02020603050405020304" pitchFamily="18" charset="0"/>
              </a:rPr>
              <a:t>Adversarial Attacks to </a:t>
            </a:r>
            <a:r>
              <a:rPr kumimoji="1" lang="en-US" altLang="zh-CN" sz="2400" b="1" dirty="0" err="1">
                <a:solidFill>
                  <a:srgbClr val="2958A0"/>
                </a:solidFill>
                <a:latin typeface="Times New Roman" panose="02020603050405020304" pitchFamily="18" charset="0"/>
                <a:cs typeface="Times New Roman" panose="02020603050405020304" pitchFamily="18" charset="0"/>
              </a:rPr>
              <a:t>DeepFake</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grpSp>
        <p:nvGrpSpPr>
          <p:cNvPr id="8" name="组合 7">
            <a:extLst>
              <a:ext uri="{FF2B5EF4-FFF2-40B4-BE49-F238E27FC236}">
                <a16:creationId xmlns:a16="http://schemas.microsoft.com/office/drawing/2014/main" id="{DEF41EB4-9E18-3569-23BB-28F21A2DA468}"/>
              </a:ext>
            </a:extLst>
          </p:cNvPr>
          <p:cNvGrpSpPr/>
          <p:nvPr/>
        </p:nvGrpSpPr>
        <p:grpSpPr>
          <a:xfrm>
            <a:off x="340682" y="1488498"/>
            <a:ext cx="4618294" cy="1940502"/>
            <a:chOff x="654255" y="1635841"/>
            <a:chExt cx="4618294" cy="1940502"/>
          </a:xfrm>
        </p:grpSpPr>
        <p:pic>
          <p:nvPicPr>
            <p:cNvPr id="6" name="图形 5">
              <a:extLst>
                <a:ext uri="{FF2B5EF4-FFF2-40B4-BE49-F238E27FC236}">
                  <a16:creationId xmlns:a16="http://schemas.microsoft.com/office/drawing/2014/main" id="{8BD6D233-A23C-F1EA-F595-927641562C4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08"/>
            <a:stretch/>
          </p:blipFill>
          <p:spPr>
            <a:xfrm>
              <a:off x="794364" y="1635841"/>
              <a:ext cx="4338076" cy="1294171"/>
            </a:xfrm>
            <a:prstGeom prst="rect">
              <a:avLst/>
            </a:prstGeom>
          </p:spPr>
        </p:pic>
        <p:sp>
          <p:nvSpPr>
            <p:cNvPr id="7" name="文本框 6">
              <a:extLst>
                <a:ext uri="{FF2B5EF4-FFF2-40B4-BE49-F238E27FC236}">
                  <a16:creationId xmlns:a16="http://schemas.microsoft.com/office/drawing/2014/main" id="{D144C16F-C34E-6E4A-DE35-E78F9275E08B}"/>
                </a:ext>
              </a:extLst>
            </p:cNvPr>
            <p:cNvSpPr txBox="1"/>
            <p:nvPr/>
          </p:nvSpPr>
          <p:spPr>
            <a:xfrm>
              <a:off x="654255" y="2930012"/>
              <a:ext cx="4618294" cy="646331"/>
            </a:xfrm>
            <a:prstGeom prst="rect">
              <a:avLst/>
            </a:prstGeom>
            <a:noFill/>
          </p:spPr>
          <p:txBody>
            <a:bodyPr wrap="square" rtlCol="0">
              <a:spAutoFit/>
            </a:bodyPr>
            <a:lstStyle/>
            <a:p>
              <a:pPr algn="just"/>
              <a:r>
                <a:rPr kumimoji="1" lang="en" altLang="zh-CN" dirty="0">
                  <a:latin typeface="Times New Roman" panose="02020603050405020304" pitchFamily="18" charset="0"/>
                  <a:cs typeface="Times New Roman" panose="02020603050405020304" pitchFamily="18" charset="0"/>
                </a:rPr>
                <a:t>﻿﻿</a:t>
              </a:r>
              <a:r>
                <a:rPr kumimoji="1" lang="en" altLang="zh-CN" b="1" dirty="0">
                  <a:latin typeface="Times New Roman" panose="02020603050405020304" pitchFamily="18" charset="0"/>
                  <a:cs typeface="Times New Roman" panose="02020603050405020304" pitchFamily="18" charset="0"/>
                </a:rPr>
                <a:t>Adversarial Attacks</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add human-imperceptible perturbations on the source images</a:t>
              </a:r>
              <a:endParaRPr kumimoji="1" lang="zh-CN" altLang="en-US"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C6757C7-A351-BD7B-7EE2-42AB2AB03F55}"/>
                  </a:ext>
                </a:extLst>
              </p:cNvPr>
              <p:cNvSpPr txBox="1"/>
              <p:nvPr/>
            </p:nvSpPr>
            <p:spPr>
              <a:xfrm>
                <a:off x="340682" y="3759415"/>
                <a:ext cx="4478185" cy="1200329"/>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Denote</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dirty="0" smtClean="0">
                        <a:latin typeface="Cambria Math" panose="02040503050406030204" pitchFamily="18" charset="0"/>
                        <a:cs typeface="Times New Roman" panose="02020603050405020304" pitchFamily="18" charset="0"/>
                      </a:rPr>
                      <m:t>𝑥</m:t>
                    </m:r>
                  </m:oMath>
                </a14:m>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the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image</a:t>
                </a:r>
              </a:p>
              <a:p>
                <a14:m>
                  <m:oMath xmlns:m="http://schemas.openxmlformats.org/officeDocument/2006/math">
                    <m:acc>
                      <m:accPr>
                        <m:chr m:val="̂"/>
                        <m:ctrlPr>
                          <a:rPr kumimoji="1" lang="en-US" altLang="zh-CN" i="1" dirty="0">
                            <a:latin typeface="Cambria Math" panose="02040503050406030204" pitchFamily="18" charset="0"/>
                            <a:cs typeface="Times New Roman" panose="02020603050405020304" pitchFamily="18" charset="0"/>
                          </a:rPr>
                        </m:ctrlPr>
                      </m:accPr>
                      <m:e>
                        <m:r>
                          <a:rPr kumimoji="1" lang="en-US" altLang="zh-CN" i="1" dirty="0">
                            <a:latin typeface="Cambria Math" panose="02040503050406030204" pitchFamily="18" charset="0"/>
                            <a:cs typeface="Times New Roman" panose="02020603050405020304" pitchFamily="18" charset="0"/>
                          </a:rPr>
                          <m:t>𝑥</m:t>
                        </m:r>
                      </m:e>
                    </m:acc>
                  </m:oMath>
                </a14:m>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the</a:t>
                </a:r>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﻿adversarial input</a:t>
                </a:r>
              </a:p>
              <a:p>
                <a14:m>
                  <m:oMath xmlns:m="http://schemas.openxmlformats.org/officeDocument/2006/math">
                    <m:r>
                      <a:rPr kumimoji="1" lang="zh-CN" altLang="en-US" i="1" smtClean="0">
                        <a:latin typeface="Cambria Math" panose="02040503050406030204" pitchFamily="18" charset="0"/>
                        <a:cs typeface="Times New Roman" panose="02020603050405020304" pitchFamily="18" charset="0"/>
                      </a:rPr>
                      <m:t>𝜂</m:t>
                    </m:r>
                  </m:oMath>
                </a14:m>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﻿human-imperceptible perturbation</a:t>
                </a:r>
              </a:p>
              <a:p>
                <a:pPr/>
                <a14:m>
                  <m:oMathPara xmlns:m="http://schemas.openxmlformats.org/officeDocument/2006/math">
                    <m:oMathParaPr>
                      <m:jc m:val="centerGroup"/>
                    </m:oMathParaPr>
                    <m:oMath xmlns:m="http://schemas.openxmlformats.org/officeDocument/2006/math">
                      <m:acc>
                        <m:accPr>
                          <m:chr m:val="̂"/>
                          <m:ctrlPr>
                            <a:rPr kumimoji="1" lang="en-US" altLang="zh-CN" i="1" dirty="0">
                              <a:latin typeface="Cambria Math" panose="02040503050406030204" pitchFamily="18" charset="0"/>
                              <a:cs typeface="Times New Roman" panose="02020603050405020304" pitchFamily="18" charset="0"/>
                            </a:rPr>
                          </m:ctrlPr>
                        </m:accPr>
                        <m:e>
                          <m:r>
                            <a:rPr kumimoji="1" lang="en-US" altLang="zh-CN" i="1" dirty="0">
                              <a:latin typeface="Cambria Math" panose="02040503050406030204" pitchFamily="18" charset="0"/>
                              <a:cs typeface="Times New Roman" panose="02020603050405020304" pitchFamily="18" charset="0"/>
                            </a:rPr>
                            <m:t>𝑥</m:t>
                          </m:r>
                        </m:e>
                      </m:acc>
                      <m:r>
                        <a:rPr kumimoji="1" lang="en-US" altLang="zh-CN" b="0" i="1" dirty="0" smtClean="0">
                          <a:latin typeface="Cambria Math" panose="02040503050406030204" pitchFamily="18" charset="0"/>
                          <a:cs typeface="Times New Roman" panose="02020603050405020304" pitchFamily="18" charset="0"/>
                        </a:rPr>
                        <m:t>=</m:t>
                      </m:r>
                      <m:r>
                        <a:rPr kumimoji="1" lang="en-US" altLang="zh-CN" b="0" i="1" dirty="0" smtClean="0">
                          <a:latin typeface="Cambria Math" panose="02040503050406030204" pitchFamily="18" charset="0"/>
                          <a:cs typeface="Times New Roman" panose="02020603050405020304" pitchFamily="18" charset="0"/>
                        </a:rPr>
                        <m:t>𝑥</m:t>
                      </m:r>
                      <m:r>
                        <a:rPr kumimoji="1" lang="en-US" altLang="zh-CN" b="0" i="1" dirty="0" smtClean="0">
                          <a:latin typeface="Cambria Math" panose="02040503050406030204" pitchFamily="18" charset="0"/>
                          <a:cs typeface="Times New Roman" panose="02020603050405020304" pitchFamily="18" charset="0"/>
                        </a:rPr>
                        <m:t>+</m:t>
                      </m:r>
                      <m:r>
                        <a:rPr kumimoji="1" lang="zh-CN" altLang="en-US" i="1">
                          <a:latin typeface="Cambria Math" panose="02040503050406030204" pitchFamily="18" charset="0"/>
                          <a:cs typeface="Times New Roman" panose="02020603050405020304" pitchFamily="18" charset="0"/>
                        </a:rPr>
                        <m:t>𝜂</m:t>
                      </m:r>
                      <m:r>
                        <a:rPr kumimoji="1" lang="en-US" altLang="zh-CN" b="0" i="1" smtClean="0">
                          <a:latin typeface="Cambria Math" panose="02040503050406030204" pitchFamily="18" charset="0"/>
                          <a:cs typeface="Times New Roman" panose="02020603050405020304" pitchFamily="18" charset="0"/>
                        </a:rPr>
                        <m:t>,</m:t>
                      </m:r>
                      <m:r>
                        <a:rPr kumimoji="1" lang="zh-CN" altLang="en-US" b="0" i="1" smtClean="0">
                          <a:latin typeface="Cambria Math" panose="02040503050406030204" pitchFamily="18" charset="0"/>
                          <a:cs typeface="Times New Roman" panose="02020603050405020304" pitchFamily="18" charset="0"/>
                        </a:rPr>
                        <m:t>  </m:t>
                      </m:r>
                      <m:r>
                        <m:rPr>
                          <m:sty m:val="p"/>
                        </m:rPr>
                        <a:rPr kumimoji="1" lang="en-US" altLang="zh-CN" b="0" i="0" smtClean="0">
                          <a:latin typeface="Cambria Math" panose="02040503050406030204" pitchFamily="18" charset="0"/>
                          <a:cs typeface="Times New Roman" panose="02020603050405020304" pitchFamily="18" charset="0"/>
                        </a:rPr>
                        <m:t>s</m:t>
                      </m:r>
                      <m:r>
                        <a:rPr kumimoji="1" lang="en-US" altLang="zh-CN" b="0" i="0" smtClean="0">
                          <a:latin typeface="Cambria Math" panose="02040503050406030204" pitchFamily="18" charset="0"/>
                          <a:cs typeface="Times New Roman" panose="02020603050405020304" pitchFamily="18" charset="0"/>
                        </a:rPr>
                        <m:t>.</m:t>
                      </m:r>
                      <m:r>
                        <m:rPr>
                          <m:sty m:val="p"/>
                        </m:rPr>
                        <a:rPr kumimoji="1" lang="en-US" altLang="zh-CN" b="0" i="0" smtClean="0">
                          <a:latin typeface="Cambria Math" panose="02040503050406030204" pitchFamily="18" charset="0"/>
                          <a:cs typeface="Times New Roman" panose="02020603050405020304" pitchFamily="18" charset="0"/>
                        </a:rPr>
                        <m:t>t</m:t>
                      </m:r>
                      <m:r>
                        <a:rPr kumimoji="1" lang="en-US" altLang="zh-CN" b="0" i="0" smtClean="0">
                          <a:latin typeface="Cambria Math" panose="02040503050406030204" pitchFamily="18" charset="0"/>
                          <a:cs typeface="Times New Roman" panose="02020603050405020304" pitchFamily="18" charset="0"/>
                        </a:rPr>
                        <m:t>.</m:t>
                      </m:r>
                      <m:r>
                        <a:rPr kumimoji="1" lang="zh-CN" altLang="en-US" b="0" i="0" smtClean="0">
                          <a:latin typeface="Cambria Math" panose="02040503050406030204" pitchFamily="18" charset="0"/>
                          <a:cs typeface="Times New Roman" panose="02020603050405020304" pitchFamily="18" charset="0"/>
                        </a:rPr>
                        <m:t> </m:t>
                      </m:r>
                      <m:r>
                        <a:rPr kumimoji="1" lang="zh-CN" altLang="en-US" b="0" i="1" smtClean="0">
                          <a:latin typeface="Cambria Math" panose="02040503050406030204" pitchFamily="18" charset="0"/>
                          <a:cs typeface="Times New Roman" panose="02020603050405020304" pitchFamily="18" charset="0"/>
                        </a:rPr>
                        <m:t>  </m:t>
                      </m:r>
                      <m:sSub>
                        <m:sSubPr>
                          <m:ctrlPr>
                            <a:rPr kumimoji="1" lang="en-US" altLang="zh-CN" b="0" i="1" smtClean="0">
                              <a:latin typeface="Cambria Math" panose="02040503050406030204" pitchFamily="18" charset="0"/>
                              <a:cs typeface="Times New Roman" panose="02020603050405020304" pitchFamily="18" charset="0"/>
                            </a:rPr>
                          </m:ctrlPr>
                        </m:sSubPr>
                        <m:e>
                          <m:d>
                            <m:dPr>
                              <m:begChr m:val="‖"/>
                              <m:endChr m:val="‖"/>
                              <m:ctrlPr>
                                <a:rPr kumimoji="1" lang="en-US" altLang="zh-CN" b="0" i="1" smtClean="0">
                                  <a:latin typeface="Cambria Math" panose="02040503050406030204" pitchFamily="18" charset="0"/>
                                  <a:cs typeface="Times New Roman" panose="02020603050405020304" pitchFamily="18" charset="0"/>
                                </a:rPr>
                              </m:ctrlPr>
                            </m:dPr>
                            <m:e>
                              <m:r>
                                <a:rPr kumimoji="1" lang="zh-CN" altLang="en-US" i="1">
                                  <a:latin typeface="Cambria Math" panose="02040503050406030204" pitchFamily="18" charset="0"/>
                                  <a:cs typeface="Times New Roman" panose="02020603050405020304" pitchFamily="18" charset="0"/>
                                </a:rPr>
                                <m:t>𝜂</m:t>
                              </m:r>
                            </m:e>
                          </m:d>
                        </m:e>
                        <m:sub>
                          <m:r>
                            <a:rPr kumimoji="1" lang="en-US" altLang="zh-CN" b="0" i="1" smtClean="0">
                              <a:latin typeface="Cambria Math" panose="02040503050406030204" pitchFamily="18" charset="0"/>
                              <a:cs typeface="Times New Roman" panose="02020603050405020304" pitchFamily="18" charset="0"/>
                            </a:rPr>
                            <m:t>2</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𝜖</m:t>
                      </m:r>
                    </m:oMath>
                  </m:oMathPara>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EC6757C7-A351-BD7B-7EE2-42AB2AB03F55}"/>
                  </a:ext>
                </a:extLst>
              </p:cNvPr>
              <p:cNvSpPr txBox="1">
                <a:spLocks noRot="1" noChangeAspect="1" noMove="1" noResize="1" noEditPoints="1" noAdjustHandles="1" noChangeArrowheads="1" noChangeShapeType="1" noTextEdit="1"/>
              </p:cNvSpPr>
              <p:nvPr/>
            </p:nvSpPr>
            <p:spPr>
              <a:xfrm>
                <a:off x="340682" y="3759415"/>
                <a:ext cx="4478185" cy="1200329"/>
              </a:xfrm>
              <a:prstGeom prst="rect">
                <a:avLst/>
              </a:prstGeom>
              <a:blipFill>
                <a:blip r:embed="rId5"/>
                <a:stretch>
                  <a:fillRect l="-1130" t="-3158"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250129E-602E-EBFE-5444-936770FC9999}"/>
                  </a:ext>
                </a:extLst>
              </p:cNvPr>
              <p:cNvSpPr/>
              <p:nvPr/>
            </p:nvSpPr>
            <p:spPr>
              <a:xfrm>
                <a:off x="1385476" y="1431134"/>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dirty="0">
                          <a:latin typeface="Cambria Math" panose="02040503050406030204" pitchFamily="18" charset="0"/>
                          <a:cs typeface="Times New Roman" panose="02020603050405020304" pitchFamily="18" charset="0"/>
                        </a:rPr>
                        <m:t>𝑥</m:t>
                      </m:r>
                    </m:oMath>
                  </m:oMathPara>
                </a14:m>
                <a:endParaRPr lang="zh-CN" altLang="en-US" dirty="0"/>
              </a:p>
            </p:txBody>
          </p:sp>
        </mc:Choice>
        <mc:Fallback xmlns="">
          <p:sp>
            <p:nvSpPr>
              <p:cNvPr id="10" name="矩形 9">
                <a:extLst>
                  <a:ext uri="{FF2B5EF4-FFF2-40B4-BE49-F238E27FC236}">
                    <a16:creationId xmlns:a16="http://schemas.microsoft.com/office/drawing/2014/main" id="{F250129E-602E-EBFE-5444-936770FC9999}"/>
                  </a:ext>
                </a:extLst>
              </p:cNvPr>
              <p:cNvSpPr>
                <a:spLocks noRot="1" noChangeAspect="1" noMove="1" noResize="1" noEditPoints="1" noAdjustHandles="1" noChangeArrowheads="1" noChangeShapeType="1" noTextEdit="1"/>
              </p:cNvSpPr>
              <p:nvPr/>
            </p:nvSpPr>
            <p:spPr>
              <a:xfrm>
                <a:off x="1385476" y="1431134"/>
                <a:ext cx="38401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2E56CD3-02BE-F193-874E-F29C80BA9745}"/>
                  </a:ext>
                </a:extLst>
              </p:cNvPr>
              <p:cNvSpPr/>
              <p:nvPr/>
            </p:nvSpPr>
            <p:spPr>
              <a:xfrm>
                <a:off x="4177837" y="1436591"/>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i="1" dirty="0" smtClean="0">
                              <a:latin typeface="Cambria Math" panose="02040503050406030204" pitchFamily="18" charset="0"/>
                              <a:cs typeface="Times New Roman" panose="02020603050405020304" pitchFamily="18" charset="0"/>
                            </a:rPr>
                          </m:ctrlPr>
                        </m:accPr>
                        <m:e>
                          <m:r>
                            <a:rPr kumimoji="1" lang="en-US" altLang="zh-CN" i="1" dirty="0">
                              <a:latin typeface="Cambria Math" panose="02040503050406030204" pitchFamily="18" charset="0"/>
                              <a:cs typeface="Times New Roman" panose="02020603050405020304" pitchFamily="18" charset="0"/>
                            </a:rPr>
                            <m:t>𝑥</m:t>
                          </m:r>
                        </m:e>
                      </m:acc>
                    </m:oMath>
                  </m:oMathPara>
                </a14:m>
                <a:endParaRPr lang="zh-CN" altLang="en-US" dirty="0"/>
              </a:p>
            </p:txBody>
          </p:sp>
        </mc:Choice>
        <mc:Fallback xmlns="">
          <p:sp>
            <p:nvSpPr>
              <p:cNvPr id="11" name="矩形 10">
                <a:extLst>
                  <a:ext uri="{FF2B5EF4-FFF2-40B4-BE49-F238E27FC236}">
                    <a16:creationId xmlns:a16="http://schemas.microsoft.com/office/drawing/2014/main" id="{72E56CD3-02BE-F193-874E-F29C80BA9745}"/>
                  </a:ext>
                </a:extLst>
              </p:cNvPr>
              <p:cNvSpPr>
                <a:spLocks noRot="1" noChangeAspect="1" noMove="1" noResize="1" noEditPoints="1" noAdjustHandles="1" noChangeArrowheads="1" noChangeShapeType="1" noTextEdit="1"/>
              </p:cNvSpPr>
              <p:nvPr/>
            </p:nvSpPr>
            <p:spPr>
              <a:xfrm>
                <a:off x="4177837" y="1436591"/>
                <a:ext cx="384015" cy="369332"/>
              </a:xfrm>
              <a:prstGeom prst="rect">
                <a:avLst/>
              </a:prstGeom>
              <a:blipFill>
                <a:blip r:embed="rId7"/>
                <a:stretch>
                  <a:fillRect/>
                </a:stretch>
              </a:blipFill>
            </p:spPr>
            <p:txBody>
              <a:bodyPr/>
              <a:lstStyle/>
              <a:p>
                <a:r>
                  <a:rPr lang="zh-CN" altLang="en-US">
                    <a:noFill/>
                  </a:rPr>
                  <a:t> </a:t>
                </a:r>
              </a:p>
            </p:txBody>
          </p:sp>
        </mc:Fallback>
      </mc:AlternateContent>
      <p:pic>
        <p:nvPicPr>
          <p:cNvPr id="16" name="图形 15">
            <a:extLst>
              <a:ext uri="{FF2B5EF4-FFF2-40B4-BE49-F238E27FC236}">
                <a16:creationId xmlns:a16="http://schemas.microsoft.com/office/drawing/2014/main" id="{7D1B4DC7-B7EC-A4AF-E12B-05B057AD6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7797" y="2782669"/>
            <a:ext cx="6575076" cy="792381"/>
          </a:xfrm>
          <a:prstGeom prst="rect">
            <a:avLst/>
          </a:prstGeom>
        </p:spPr>
      </p:pic>
      <p:cxnSp>
        <p:nvCxnSpPr>
          <p:cNvPr id="17" name="直线连接符 16">
            <a:extLst>
              <a:ext uri="{FF2B5EF4-FFF2-40B4-BE49-F238E27FC236}">
                <a16:creationId xmlns:a16="http://schemas.microsoft.com/office/drawing/2014/main" id="{C8FC250F-7991-5542-8787-DF22B884E745}"/>
              </a:ext>
            </a:extLst>
          </p:cNvPr>
          <p:cNvCxnSpPr>
            <a:cxnSpLocks/>
          </p:cNvCxnSpPr>
          <p:nvPr/>
        </p:nvCxnSpPr>
        <p:spPr>
          <a:xfrm>
            <a:off x="5171768" y="1114537"/>
            <a:ext cx="0" cy="5591063"/>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BD97757-60ED-2B98-4AED-C5AAF56AA728}"/>
                  </a:ext>
                </a:extLst>
              </p:cNvPr>
              <p:cNvSpPr/>
              <p:nvPr/>
            </p:nvSpPr>
            <p:spPr>
              <a:xfrm>
                <a:off x="5639024" y="2452665"/>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dirty="0">
                          <a:latin typeface="Cambria Math" panose="02040503050406030204" pitchFamily="18" charset="0"/>
                          <a:cs typeface="Times New Roman" panose="02020603050405020304" pitchFamily="18" charset="0"/>
                        </a:rPr>
                        <m:t>𝑥</m:t>
                      </m:r>
                    </m:oMath>
                  </m:oMathPara>
                </a14:m>
                <a:endParaRPr lang="zh-CN" altLang="en-US" dirty="0"/>
              </a:p>
            </p:txBody>
          </p:sp>
        </mc:Choice>
        <mc:Fallback xmlns="">
          <p:sp>
            <p:nvSpPr>
              <p:cNvPr id="21" name="矩形 20">
                <a:extLst>
                  <a:ext uri="{FF2B5EF4-FFF2-40B4-BE49-F238E27FC236}">
                    <a16:creationId xmlns:a16="http://schemas.microsoft.com/office/drawing/2014/main" id="{8BD97757-60ED-2B98-4AED-C5AAF56AA728}"/>
                  </a:ext>
                </a:extLst>
              </p:cNvPr>
              <p:cNvSpPr>
                <a:spLocks noRot="1" noChangeAspect="1" noMove="1" noResize="1" noEditPoints="1" noAdjustHandles="1" noChangeArrowheads="1" noChangeShapeType="1" noTextEdit="1"/>
              </p:cNvSpPr>
              <p:nvPr/>
            </p:nvSpPr>
            <p:spPr>
              <a:xfrm>
                <a:off x="5639024" y="2452665"/>
                <a:ext cx="384015"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B654BFCD-15BA-E5AD-889F-6C9A7FF430BE}"/>
                  </a:ext>
                </a:extLst>
              </p:cNvPr>
              <p:cNvSpPr/>
              <p:nvPr/>
            </p:nvSpPr>
            <p:spPr>
              <a:xfrm>
                <a:off x="8574046" y="2452665"/>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i="1" dirty="0" smtClean="0">
                              <a:latin typeface="Cambria Math" panose="02040503050406030204" pitchFamily="18" charset="0"/>
                              <a:cs typeface="Times New Roman" panose="02020603050405020304" pitchFamily="18" charset="0"/>
                            </a:rPr>
                          </m:ctrlPr>
                        </m:accPr>
                        <m:e>
                          <m:r>
                            <a:rPr kumimoji="1" lang="en-US" altLang="zh-CN" i="1" dirty="0">
                              <a:latin typeface="Cambria Math" panose="02040503050406030204" pitchFamily="18" charset="0"/>
                              <a:cs typeface="Times New Roman" panose="02020603050405020304" pitchFamily="18" charset="0"/>
                            </a:rPr>
                            <m:t>𝑥</m:t>
                          </m:r>
                        </m:e>
                      </m:acc>
                    </m:oMath>
                  </m:oMathPara>
                </a14:m>
                <a:endParaRPr lang="zh-CN" altLang="en-US" dirty="0"/>
              </a:p>
            </p:txBody>
          </p:sp>
        </mc:Choice>
        <mc:Fallback xmlns="">
          <p:sp>
            <p:nvSpPr>
              <p:cNvPr id="22" name="矩形 21">
                <a:extLst>
                  <a:ext uri="{FF2B5EF4-FFF2-40B4-BE49-F238E27FC236}">
                    <a16:creationId xmlns:a16="http://schemas.microsoft.com/office/drawing/2014/main" id="{B654BFCD-15BA-E5AD-889F-6C9A7FF430BE}"/>
                  </a:ext>
                </a:extLst>
              </p:cNvPr>
              <p:cNvSpPr>
                <a:spLocks noRot="1" noChangeAspect="1" noMove="1" noResize="1" noEditPoints="1" noAdjustHandles="1" noChangeArrowheads="1" noChangeShapeType="1" noTextEdit="1"/>
              </p:cNvSpPr>
              <p:nvPr/>
            </p:nvSpPr>
            <p:spPr>
              <a:xfrm>
                <a:off x="8574046" y="2452665"/>
                <a:ext cx="384015" cy="369332"/>
              </a:xfrm>
              <a:prstGeom prst="rect">
                <a:avLst/>
              </a:prstGeom>
              <a:blipFill>
                <a:blip r:embed="rId11"/>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8BB63D00-3EDE-CF8A-A2C7-E24B2688644C}"/>
              </a:ext>
            </a:extLst>
          </p:cNvPr>
          <p:cNvSpPr txBox="1"/>
          <p:nvPr/>
        </p:nvSpPr>
        <p:spPr>
          <a:xfrm>
            <a:off x="5247377" y="3590438"/>
            <a:ext cx="1167307"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Source</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image</a:t>
            </a:r>
            <a:endParaRPr kumimoji="1" lang="zh-CN" altLang="en-US" sz="14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484F08E-B887-0880-6631-EDD50D15F96F}"/>
              </a:ext>
            </a:extLst>
          </p:cNvPr>
          <p:cNvSpPr txBox="1"/>
          <p:nvPr/>
        </p:nvSpPr>
        <p:spPr>
          <a:xfrm>
            <a:off x="8082295" y="3590438"/>
            <a:ext cx="1366080"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Perturbed</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image</a:t>
            </a:r>
            <a:endParaRPr kumimoji="1"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685B37FA-8524-0291-0EDE-202FD7B016A1}"/>
                  </a:ext>
                </a:extLst>
              </p:cNvPr>
              <p:cNvSpPr/>
              <p:nvPr/>
            </p:nvSpPr>
            <p:spPr>
              <a:xfrm>
                <a:off x="9893408" y="2611849"/>
                <a:ext cx="667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0" i="1" dirty="0" smtClean="0">
                          <a:latin typeface="Cambria Math" panose="02040503050406030204" pitchFamily="18" charset="0"/>
                          <a:cs typeface="Times New Roman" panose="02020603050405020304" pitchFamily="18" charset="0"/>
                        </a:rPr>
                        <m:t>𝐺</m:t>
                      </m:r>
                      <m:r>
                        <a:rPr kumimoji="1" lang="en-US" altLang="zh-CN" b="0" i="1" dirty="0" smtClean="0">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26" name="矩形 25">
                <a:extLst>
                  <a:ext uri="{FF2B5EF4-FFF2-40B4-BE49-F238E27FC236}">
                    <a16:creationId xmlns:a16="http://schemas.microsoft.com/office/drawing/2014/main" id="{685B37FA-8524-0291-0EDE-202FD7B016A1}"/>
                  </a:ext>
                </a:extLst>
              </p:cNvPr>
              <p:cNvSpPr>
                <a:spLocks noRot="1" noChangeAspect="1" noMove="1" noResize="1" noEditPoints="1" noAdjustHandles="1" noChangeArrowheads="1" noChangeShapeType="1" noTextEdit="1"/>
              </p:cNvSpPr>
              <p:nvPr/>
            </p:nvSpPr>
            <p:spPr>
              <a:xfrm>
                <a:off x="9893408" y="2611849"/>
                <a:ext cx="667683" cy="369332"/>
              </a:xfrm>
              <a:prstGeom prst="rect">
                <a:avLst/>
              </a:prstGeom>
              <a:blipFill>
                <a:blip r:embed="rId12"/>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8A8F7FE9-29BE-43DB-4D43-21DA50F9A592}"/>
                  </a:ext>
                </a:extLst>
              </p:cNvPr>
              <p:cNvSpPr/>
              <p:nvPr/>
            </p:nvSpPr>
            <p:spPr>
              <a:xfrm>
                <a:off x="11077442" y="2413337"/>
                <a:ext cx="1136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0" i="1" dirty="0" smtClean="0">
                          <a:latin typeface="Cambria Math" panose="02040503050406030204" pitchFamily="18" charset="0"/>
                          <a:cs typeface="Times New Roman" panose="02020603050405020304" pitchFamily="18" charset="0"/>
                        </a:rPr>
                        <m:t>𝐺</m:t>
                      </m:r>
                      <m:r>
                        <a:rPr kumimoji="1" lang="en-US" altLang="zh-CN" b="0" i="1" dirty="0" smtClean="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𝑥</m:t>
                      </m:r>
                      <m:r>
                        <a:rPr kumimoji="1" lang="en-US" altLang="zh-CN" b="0" i="0" dirty="0" smtClean="0">
                          <a:latin typeface="Cambria Math" panose="02040503050406030204" pitchFamily="18" charset="0"/>
                          <a:cs typeface="Times New Roman" panose="02020603050405020304" pitchFamily="18" charset="0"/>
                        </a:rPr>
                        <m:t>+</m:t>
                      </m:r>
                      <m:r>
                        <a:rPr kumimoji="1" lang="zh-CN" altLang="en-US" i="1">
                          <a:latin typeface="Cambria Math" panose="02040503050406030204" pitchFamily="18" charset="0"/>
                          <a:cs typeface="Times New Roman" panose="02020603050405020304" pitchFamily="18" charset="0"/>
                        </a:rPr>
                        <m:t>𝜂</m:t>
                      </m:r>
                      <m:r>
                        <a:rPr kumimoji="1" lang="en-US" altLang="zh-CN" b="0" i="1" dirty="0" smtClean="0">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27" name="矩形 26">
                <a:extLst>
                  <a:ext uri="{FF2B5EF4-FFF2-40B4-BE49-F238E27FC236}">
                    <a16:creationId xmlns:a16="http://schemas.microsoft.com/office/drawing/2014/main" id="{8A8F7FE9-29BE-43DB-4D43-21DA50F9A592}"/>
                  </a:ext>
                </a:extLst>
              </p:cNvPr>
              <p:cNvSpPr>
                <a:spLocks noRot="1" noChangeAspect="1" noMove="1" noResize="1" noEditPoints="1" noAdjustHandles="1" noChangeArrowheads="1" noChangeShapeType="1" noTextEdit="1"/>
              </p:cNvSpPr>
              <p:nvPr/>
            </p:nvSpPr>
            <p:spPr>
              <a:xfrm>
                <a:off x="11077442" y="2413337"/>
                <a:ext cx="1136658" cy="369332"/>
              </a:xfrm>
              <a:prstGeom prst="rect">
                <a:avLst/>
              </a:prstGeom>
              <a:blipFill>
                <a:blip r:embed="rId13"/>
                <a:stretch>
                  <a:fillRect b="-17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68EDB43B-917F-2B49-DEF0-F3F72AEC3EF3}"/>
                  </a:ext>
                </a:extLst>
              </p:cNvPr>
              <p:cNvSpPr txBox="1"/>
              <p:nvPr/>
            </p:nvSpPr>
            <p:spPr>
              <a:xfrm>
                <a:off x="5524670" y="4115949"/>
                <a:ext cx="6575074" cy="2137701"/>
              </a:xfrm>
              <a:prstGeom prst="rect">
                <a:avLst/>
              </a:prstGeom>
              <a:noFill/>
            </p:spPr>
            <p:txBody>
              <a:bodyPr wrap="square" rtlCol="0">
                <a:spAutoFit/>
              </a:bodyPr>
              <a:lstStyle/>
              <a:p>
                <a:r>
                  <a:rPr kumimoji="1" lang="en" altLang="zh-CN" dirty="0">
                    <a:latin typeface="Times New Roman" panose="02020603050405020304" pitchFamily="18" charset="0"/>
                    <a:cs typeface="Times New Roman" panose="02020603050405020304" pitchFamily="18" charset="0"/>
                  </a:rPr>
                  <a:t>﻿</a:t>
                </a:r>
                <a:r>
                  <a:rPr kumimoji="1" lang="en" altLang="zh-CN" dirty="0" err="1">
                    <a:latin typeface="Times New Roman" panose="02020603050405020304" pitchFamily="18" charset="0"/>
                    <a:cs typeface="Times New Roman" panose="02020603050405020304" pitchFamily="18" charset="0"/>
                  </a:rPr>
                  <a:t>DeepFake</a:t>
                </a:r>
                <a:r>
                  <a:rPr kumimoji="1" lang="en" altLang="zh-CN" dirty="0">
                    <a:latin typeface="Times New Roman" panose="02020603050405020304" pitchFamily="18" charset="0"/>
                    <a:cs typeface="Times New Roman" panose="02020603050405020304" pitchFamily="18" charset="0"/>
                  </a:rPr>
                  <a:t> generator</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dirty="0">
                        <a:latin typeface="Cambria Math" panose="02040503050406030204" pitchFamily="18" charset="0"/>
                        <a:cs typeface="Times New Roman" panose="02020603050405020304" pitchFamily="18" charset="0"/>
                      </a:rPr>
                      <m:t>𝐺</m:t>
                    </m:r>
                    <m:r>
                      <a:rPr kumimoji="1" lang="en-US" altLang="zh-CN" i="1" dirty="0">
                        <a:latin typeface="Cambria Math" panose="02040503050406030204" pitchFamily="18" charset="0"/>
                        <a:cs typeface="Times New Roman" panose="02020603050405020304" pitchFamily="18" charset="0"/>
                      </a:rPr>
                      <m:t>(∙)</m:t>
                    </m:r>
                  </m:oMath>
                </a14:m>
                <a:endParaRPr lang="zh-CN" altLang="en-US" dirty="0"/>
              </a:p>
              <a:p>
                <a:pPr/>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func>
                            <m:funcPr>
                              <m:ctrlPr>
                                <a:rPr kumimoji="1" lang="en" altLang="zh-CN" i="1" smtClean="0">
                                  <a:latin typeface="Cambria Math" panose="02040503050406030204" pitchFamily="18" charset="0"/>
                                  <a:cs typeface="Times New Roman" panose="02020603050405020304" pitchFamily="18" charset="0"/>
                                </a:rPr>
                              </m:ctrlPr>
                            </m:funcPr>
                            <m:fName>
                              <m:limLow>
                                <m:limLowPr>
                                  <m:ctrlPr>
                                    <a:rPr kumimoji="1" lang="en" altLang="zh-CN" i="1" smtClean="0">
                                      <a:latin typeface="Cambria Math" panose="02040503050406030204" pitchFamily="18" charset="0"/>
                                      <a:cs typeface="Times New Roman" panose="02020603050405020304" pitchFamily="18" charset="0"/>
                                    </a:rPr>
                                  </m:ctrlPr>
                                </m:limLowPr>
                                <m:e>
                                  <m:r>
                                    <m:rPr>
                                      <m:sty m:val="p"/>
                                    </m:rPr>
                                    <a:rPr kumimoji="1" lang="en" altLang="zh-CN" i="0" smtClean="0">
                                      <a:latin typeface="Cambria Math" panose="02040503050406030204" pitchFamily="18" charset="0"/>
                                      <a:cs typeface="Times New Roman" panose="02020603050405020304" pitchFamily="18" charset="0"/>
                                    </a:rPr>
                                    <m:t>max</m:t>
                                  </m:r>
                                </m:e>
                                <m:lim>
                                  <m:r>
                                    <a:rPr kumimoji="1" lang="zh-CN" altLang="en-US" i="1">
                                      <a:latin typeface="Cambria Math" panose="02040503050406030204" pitchFamily="18" charset="0"/>
                                      <a:cs typeface="Times New Roman" panose="02020603050405020304" pitchFamily="18" charset="0"/>
                                    </a:rPr>
                                    <m:t>𝜂</m:t>
                                  </m:r>
                                </m:lim>
                              </m:limLow>
                            </m:fName>
                            <m:e>
                              <m:sSub>
                                <m:sSubPr>
                                  <m:ctrlPr>
                                    <a:rPr kumimoji="1" lang="en" altLang="zh-CN" i="1" smtClean="0">
                                      <a:latin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cs typeface="Times New Roman" panose="02020603050405020304" pitchFamily="18" charset="0"/>
                                    </a:rPr>
                                    <m:t>𝐿</m:t>
                                  </m:r>
                                </m:e>
                                <m:sub>
                                  <m:r>
                                    <a:rPr kumimoji="1" lang="en-US" altLang="zh-CN" b="0" i="1" smtClean="0">
                                      <a:latin typeface="Cambria Math" panose="02040503050406030204" pitchFamily="18" charset="0"/>
                                      <a:cs typeface="Times New Roman" panose="02020603050405020304" pitchFamily="18" charset="0"/>
                                    </a:rPr>
                                    <m:t>𝐷</m:t>
                                  </m:r>
                                </m:sub>
                              </m:sSub>
                              <m:d>
                                <m:dPr>
                                  <m:ctrlPr>
                                    <a:rPr kumimoji="1" lang="en" altLang="zh-CN"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𝐺</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𝑥</m:t>
                                      </m:r>
                                      <m:r>
                                        <a:rPr kumimoji="1" lang="en-US" altLang="zh-CN" b="0" i="1" smtClean="0">
                                          <a:latin typeface="Cambria Math" panose="02040503050406030204" pitchFamily="18" charset="0"/>
                                          <a:cs typeface="Times New Roman" panose="02020603050405020304" pitchFamily="18" charset="0"/>
                                        </a:rPr>
                                        <m:t>+</m:t>
                                      </m:r>
                                      <m:r>
                                        <a:rPr kumimoji="1" lang="zh-CN" altLang="en-US" i="1">
                                          <a:latin typeface="Cambria Math" panose="02040503050406030204" pitchFamily="18" charset="0"/>
                                          <a:cs typeface="Times New Roman" panose="02020603050405020304" pitchFamily="18" charset="0"/>
                                        </a:rPr>
                                        <m:t>𝜂</m:t>
                                      </m:r>
                                    </m:e>
                                  </m:d>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𝑟</m:t>
                                  </m:r>
                                </m:e>
                              </m:d>
                              <m:r>
                                <a:rPr kumimoji="1" lang="en-US" altLang="zh-CN" i="1">
                                  <a:latin typeface="Cambria Math" panose="02040503050406030204" pitchFamily="18" charset="0"/>
                                  <a:cs typeface="Times New Roman" panose="02020603050405020304" pitchFamily="18" charset="0"/>
                                </a:rPr>
                                <m:t>,</m:t>
                              </m:r>
                              <m:r>
                                <a:rPr kumimoji="1" lang="zh-CN" altLang="en-US" i="1">
                                  <a:latin typeface="Cambria Math" panose="02040503050406030204" pitchFamily="18" charset="0"/>
                                  <a:cs typeface="Times New Roman" panose="02020603050405020304" pitchFamily="18" charset="0"/>
                                </a:rPr>
                                <m:t>  </m:t>
                              </m:r>
                              <m:r>
                                <m:rPr>
                                  <m:sty m:val="p"/>
                                </m:rPr>
                                <a:rPr kumimoji="1" lang="en-US" altLang="zh-CN">
                                  <a:latin typeface="Cambria Math" panose="02040503050406030204" pitchFamily="18" charset="0"/>
                                  <a:cs typeface="Times New Roman" panose="02020603050405020304" pitchFamily="18" charset="0"/>
                                </a:rPr>
                                <m:t>s</m:t>
                              </m:r>
                              <m:r>
                                <a:rPr kumimoji="1" lang="en-US" altLang="zh-CN">
                                  <a:latin typeface="Cambria Math" panose="02040503050406030204" pitchFamily="18" charset="0"/>
                                  <a:cs typeface="Times New Roman" panose="02020603050405020304" pitchFamily="18" charset="0"/>
                                </a:rPr>
                                <m:t>.</m:t>
                              </m:r>
                              <m:r>
                                <m:rPr>
                                  <m:sty m:val="p"/>
                                </m:rPr>
                                <a:rPr kumimoji="1" lang="en-US" altLang="zh-CN">
                                  <a:latin typeface="Cambria Math" panose="02040503050406030204" pitchFamily="18" charset="0"/>
                                  <a:cs typeface="Times New Roman" panose="02020603050405020304" pitchFamily="18" charset="0"/>
                                </a:rPr>
                                <m:t>t</m:t>
                              </m:r>
                              <m:r>
                                <a:rPr kumimoji="1" lang="en-US" altLang="zh-CN">
                                  <a:latin typeface="Cambria Math" panose="02040503050406030204" pitchFamily="18" charset="0"/>
                                  <a:cs typeface="Times New Roman" panose="02020603050405020304" pitchFamily="18" charset="0"/>
                                </a:rPr>
                                <m:t>.</m:t>
                              </m:r>
                              <m:r>
                                <a:rPr kumimoji="1" lang="zh-CN" altLang="en-US">
                                  <a:latin typeface="Cambria Math" panose="02040503050406030204" pitchFamily="18" charset="0"/>
                                  <a:cs typeface="Times New Roman" panose="02020603050405020304" pitchFamily="18" charset="0"/>
                                </a:rPr>
                                <m:t> </m:t>
                              </m:r>
                              <m:r>
                                <a:rPr kumimoji="1" lang="zh-CN" altLang="en-US" i="1">
                                  <a:latin typeface="Cambria Math" panose="02040503050406030204" pitchFamily="18" charset="0"/>
                                  <a:cs typeface="Times New Roman" panose="02020603050405020304" pitchFamily="18" charset="0"/>
                                </a:rPr>
                                <m:t>  </m:t>
                              </m:r>
                              <m:sSub>
                                <m:sSubPr>
                                  <m:ctrlPr>
                                    <a:rPr kumimoji="1" lang="en-US" altLang="zh-CN" i="1">
                                      <a:latin typeface="Cambria Math" panose="02040503050406030204" pitchFamily="18" charset="0"/>
                                      <a:cs typeface="Times New Roman" panose="02020603050405020304" pitchFamily="18" charset="0"/>
                                    </a:rPr>
                                  </m:ctrlPr>
                                </m:sSubPr>
                                <m:e>
                                  <m:d>
                                    <m:dPr>
                                      <m:begChr m:val="‖"/>
                                      <m:endChr m:val="‖"/>
                                      <m:ctrlPr>
                                        <a:rPr kumimoji="1" lang="en-US" altLang="zh-CN" i="1">
                                          <a:latin typeface="Cambria Math" panose="02040503050406030204" pitchFamily="18" charset="0"/>
                                          <a:cs typeface="Times New Roman" panose="02020603050405020304" pitchFamily="18" charset="0"/>
                                        </a:rPr>
                                      </m:ctrlPr>
                                    </m:dPr>
                                    <m:e>
                                      <m:r>
                                        <a:rPr kumimoji="1" lang="zh-CN" altLang="en-US" i="1">
                                          <a:latin typeface="Cambria Math" panose="02040503050406030204" pitchFamily="18" charset="0"/>
                                          <a:cs typeface="Times New Roman" panose="02020603050405020304" pitchFamily="18" charset="0"/>
                                        </a:rPr>
                                        <m:t>𝜂</m:t>
                                      </m:r>
                                    </m:e>
                                  </m:d>
                                </m:e>
                                <m:sub>
                                  <m:r>
                                    <a:rPr kumimoji="1" lang="en-US" altLang="zh-CN" i="1">
                                      <a:latin typeface="Cambria Math" panose="02040503050406030204" pitchFamily="18" charset="0"/>
                                      <a:cs typeface="Times New Roman" panose="02020603050405020304" pitchFamily="18" charset="0"/>
                                    </a:rPr>
                                    <m:t>2</m:t>
                                  </m:r>
                                </m:sub>
                              </m:s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𝜖</m:t>
                              </m:r>
                            </m:e>
                          </m:func>
                          <m:r>
                            <a:rPr kumimoji="1" lang="en" altLang="zh-CN" i="1" smtClean="0">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1</m:t>
                              </m:r>
                            </m:e>
                          </m:d>
                        </m:e>
                      </m:eqArr>
                    </m:oMath>
                  </m:oMathPara>
                </a14:m>
                <a:endParaRPr kumimoji="1" lang="en-US" altLang="zh-CN" b="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kumimoji="1" lang="en"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𝐿</m:t>
                        </m:r>
                      </m:e>
                      <m:sub>
                        <m:r>
                          <a:rPr kumimoji="1" lang="en-US" altLang="zh-CN" i="1">
                            <a:latin typeface="Cambria Math" panose="02040503050406030204" pitchFamily="18" charset="0"/>
                            <a:cs typeface="Times New Roman" panose="02020603050405020304" pitchFamily="18" charset="0"/>
                          </a:rPr>
                          <m:t>𝐷</m:t>
                        </m:r>
                      </m:sub>
                    </m:sSub>
                  </m:oMath>
                </a14:m>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distance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function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such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as</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kumimoji="1" lang="en"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𝐿</m:t>
                        </m:r>
                      </m:e>
                      <m:sub>
                        <m:r>
                          <a:rPr kumimoji="1" lang="en-US" altLang="zh-CN" b="0" i="1" smtClean="0">
                            <a:latin typeface="Cambria Math" panose="02040503050406030204" pitchFamily="18" charset="0"/>
                            <a:cs typeface="Times New Roman" panose="02020603050405020304" pitchFamily="18" charset="0"/>
                          </a:rPr>
                          <m:t>0</m:t>
                        </m:r>
                      </m:sub>
                    </m:sSub>
                  </m:oMath>
                </a14:m>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kumimoji="1" lang="en"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𝐿</m:t>
                        </m:r>
                      </m:e>
                      <m:sub>
                        <m:r>
                          <a:rPr kumimoji="1" lang="en-US" altLang="zh-CN" b="0" i="1" smtClean="0">
                            <a:latin typeface="Cambria Math" panose="02040503050406030204" pitchFamily="18" charset="0"/>
                            <a:cs typeface="Times New Roman" panose="02020603050405020304" pitchFamily="18" charset="0"/>
                          </a:rPr>
                          <m:t>2</m:t>
                        </m:r>
                      </m:sub>
                    </m:sSub>
                  </m:oMath>
                </a14:m>
                <a:endParaRPr kumimoji="1" lang="en-US" altLang="zh-CN" dirty="0">
                  <a:latin typeface="Times New Roman" panose="02020603050405020304" pitchFamily="18" charset="0"/>
                  <a:cs typeface="Times New Roman" panose="02020603050405020304" pitchFamily="18" charset="0"/>
                </a:endParaRPr>
              </a:p>
              <a:p>
                <a14:m>
                  <m:oMath xmlns:m="http://schemas.openxmlformats.org/officeDocument/2006/math">
                    <m:r>
                      <a:rPr kumimoji="1" lang="en-US" altLang="zh-CN" i="1" dirty="0" smtClean="0">
                        <a:latin typeface="Cambria Math" panose="02040503050406030204" pitchFamily="18" charset="0"/>
                        <a:cs typeface="Times New Roman" panose="02020603050405020304" pitchFamily="18" charset="0"/>
                      </a:rPr>
                      <m:t>𝑟</m:t>
                    </m:r>
                  </m:oMath>
                </a14:m>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attacking</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target.</a:t>
                </a: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e.g.</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dirty="0">
                        <a:latin typeface="Cambria Math" panose="02040503050406030204" pitchFamily="18" charset="0"/>
                        <a:cs typeface="Times New Roman" panose="02020603050405020304" pitchFamily="18" charset="0"/>
                      </a:rPr>
                      <m:t>𝑟</m:t>
                    </m:r>
                    <m:r>
                      <a:rPr kumimoji="1" lang="en-US" altLang="zh-CN" b="0" i="1" dirty="0" smtClean="0">
                        <a:latin typeface="Cambria Math" panose="02040503050406030204" pitchFamily="18" charset="0"/>
                        <a:cs typeface="Times New Roman" panose="02020603050405020304" pitchFamily="18" charset="0"/>
                      </a:rPr>
                      <m:t>=</m:t>
                    </m:r>
                    <m:r>
                      <a:rPr kumimoji="1" lang="en-US" altLang="zh-CN" b="0" i="1" dirty="0" smtClean="0">
                        <a:latin typeface="Cambria Math" panose="02040503050406030204" pitchFamily="18" charset="0"/>
                        <a:cs typeface="Times New Roman" panose="02020603050405020304" pitchFamily="18" charset="0"/>
                      </a:rPr>
                      <m:t>𝐺</m:t>
                    </m:r>
                    <m:r>
                      <a:rPr kumimoji="1" lang="en-US" altLang="zh-CN" b="0" i="1" dirty="0" smtClean="0">
                        <a:latin typeface="Cambria Math" panose="02040503050406030204" pitchFamily="18" charset="0"/>
                        <a:cs typeface="Times New Roman" panose="02020603050405020304" pitchFamily="18" charset="0"/>
                      </a:rPr>
                      <m:t>(</m:t>
                    </m:r>
                    <m:r>
                      <a:rPr kumimoji="1" lang="en-US" altLang="zh-CN" b="0" i="1" dirty="0" smtClean="0">
                        <a:latin typeface="Cambria Math" panose="02040503050406030204" pitchFamily="18" charset="0"/>
                        <a:cs typeface="Times New Roman" panose="02020603050405020304" pitchFamily="18" charset="0"/>
                      </a:rPr>
                      <m:t>𝑥</m:t>
                    </m:r>
                    <m:r>
                      <a:rPr kumimoji="1" lang="en-US" altLang="zh-CN" b="0" i="1" dirty="0" smtClean="0">
                        <a:latin typeface="Cambria Math" panose="02040503050406030204" pitchFamily="18" charset="0"/>
                        <a:cs typeface="Times New Roman" panose="02020603050405020304" pitchFamily="18" charset="0"/>
                      </a:rPr>
                      <m:t>)</m:t>
                    </m:r>
                  </m:oMath>
                </a14:m>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e.g.</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dirty="0">
                        <a:latin typeface="Cambria Math" panose="02040503050406030204" pitchFamily="18" charset="0"/>
                        <a:cs typeface="Times New Roman" panose="02020603050405020304" pitchFamily="18" charset="0"/>
                      </a:rPr>
                      <m:t>𝐺</m:t>
                    </m:r>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𝑥</m:t>
                    </m:r>
                    <m:r>
                      <a:rPr kumimoji="1" lang="en-US" altLang="zh-CN" i="1" dirty="0">
                        <a:latin typeface="Cambria Math" panose="02040503050406030204" pitchFamily="18" charset="0"/>
                        <a:cs typeface="Times New Roman" panose="02020603050405020304" pitchFamily="18" charset="0"/>
                      </a:rPr>
                      <m:t>)→</m:t>
                    </m:r>
                    <m:r>
                      <a:rPr kumimoji="1"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𝐺</m:t>
                    </m:r>
                    <m:r>
                      <a:rPr kumimoji="1"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𝑥</m:t>
                    </m:r>
                    <m:r>
                      <a:rPr kumimoji="1"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𝑐</m:t>
                    </m:r>
                    <m:r>
                      <a:rPr kumimoji="1"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68EDB43B-917F-2B49-DEF0-F3F72AEC3EF3}"/>
                  </a:ext>
                </a:extLst>
              </p:cNvPr>
              <p:cNvSpPr txBox="1">
                <a:spLocks noRot="1" noChangeAspect="1" noMove="1" noResize="1" noEditPoints="1" noAdjustHandles="1" noChangeArrowheads="1" noChangeShapeType="1" noTextEdit="1"/>
              </p:cNvSpPr>
              <p:nvPr/>
            </p:nvSpPr>
            <p:spPr>
              <a:xfrm>
                <a:off x="5524670" y="4115949"/>
                <a:ext cx="6575074" cy="2137701"/>
              </a:xfrm>
              <a:prstGeom prst="rect">
                <a:avLst/>
              </a:prstGeom>
              <a:blipFill>
                <a:blip r:embed="rId14"/>
                <a:stretch>
                  <a:fillRect l="-578" t="-1183" b="-2959"/>
                </a:stretch>
              </a:blipFill>
            </p:spPr>
            <p:txBody>
              <a:bodyPr/>
              <a:lstStyle/>
              <a:p>
                <a:r>
                  <a:rPr lang="zh-CN" altLang="en-US">
                    <a:noFill/>
                  </a:rPr>
                  <a:t> </a:t>
                </a:r>
              </a:p>
            </p:txBody>
          </p:sp>
        </mc:Fallback>
      </mc:AlternateContent>
      <p:pic>
        <p:nvPicPr>
          <p:cNvPr id="30" name="图片 29">
            <a:extLst>
              <a:ext uri="{FF2B5EF4-FFF2-40B4-BE49-F238E27FC236}">
                <a16:creationId xmlns:a16="http://schemas.microsoft.com/office/drawing/2014/main" id="{0883BB2B-4D7D-46BC-5CF3-AC0603A64BD9}"/>
              </a:ext>
            </a:extLst>
          </p:cNvPr>
          <p:cNvPicPr>
            <a:picLocks noChangeAspect="1"/>
          </p:cNvPicPr>
          <p:nvPr/>
        </p:nvPicPr>
        <p:blipFill>
          <a:blip r:embed="rId15"/>
          <a:stretch>
            <a:fillRect/>
          </a:stretch>
        </p:blipFill>
        <p:spPr>
          <a:xfrm>
            <a:off x="5466536" y="1187595"/>
            <a:ext cx="6586331" cy="813128"/>
          </a:xfrm>
          <a:prstGeom prst="rect">
            <a:avLst/>
          </a:prstGeom>
        </p:spPr>
      </p:pic>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65EF89D7-2DBA-DE77-A9D9-794B98B92981}"/>
                  </a:ext>
                </a:extLst>
              </p:cNvPr>
              <p:cNvSpPr/>
              <p:nvPr/>
            </p:nvSpPr>
            <p:spPr>
              <a:xfrm>
                <a:off x="11279581" y="853076"/>
                <a:ext cx="7323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dirty="0">
                          <a:latin typeface="Cambria Math" panose="02040503050406030204" pitchFamily="18" charset="0"/>
                          <a:cs typeface="Times New Roman" panose="02020603050405020304" pitchFamily="18" charset="0"/>
                        </a:rPr>
                        <m:t>𝐺</m:t>
                      </m:r>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𝑥</m:t>
                      </m:r>
                      <m:r>
                        <a:rPr kumimoji="1" lang="en-US" altLang="zh-CN" i="1" dirty="0">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31" name="矩形 30">
                <a:extLst>
                  <a:ext uri="{FF2B5EF4-FFF2-40B4-BE49-F238E27FC236}">
                    <a16:creationId xmlns:a16="http://schemas.microsoft.com/office/drawing/2014/main" id="{65EF89D7-2DBA-DE77-A9D9-794B98B92981}"/>
                  </a:ext>
                </a:extLst>
              </p:cNvPr>
              <p:cNvSpPr>
                <a:spLocks noRot="1" noChangeAspect="1" noMove="1" noResize="1" noEditPoints="1" noAdjustHandles="1" noChangeArrowheads="1" noChangeShapeType="1" noTextEdit="1"/>
              </p:cNvSpPr>
              <p:nvPr/>
            </p:nvSpPr>
            <p:spPr>
              <a:xfrm>
                <a:off x="11279581" y="853076"/>
                <a:ext cx="732380" cy="369332"/>
              </a:xfrm>
              <a:prstGeom prst="rect">
                <a:avLst/>
              </a:prstGeom>
              <a:blipFill>
                <a:blip r:embed="rId1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5511B57-5515-F50A-5165-F71D1136661E}"/>
                  </a:ext>
                </a:extLst>
              </p:cNvPr>
              <p:cNvSpPr/>
              <p:nvPr/>
            </p:nvSpPr>
            <p:spPr>
              <a:xfrm>
                <a:off x="9893408" y="983707"/>
                <a:ext cx="667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0" i="1" dirty="0" smtClean="0">
                          <a:latin typeface="Cambria Math" panose="02040503050406030204" pitchFamily="18" charset="0"/>
                          <a:cs typeface="Times New Roman" panose="02020603050405020304" pitchFamily="18" charset="0"/>
                        </a:rPr>
                        <m:t>𝐺</m:t>
                      </m:r>
                      <m:r>
                        <a:rPr kumimoji="1" lang="en-US" altLang="zh-CN" b="0" i="1" dirty="0" smtClean="0">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32" name="矩形 31">
                <a:extLst>
                  <a:ext uri="{FF2B5EF4-FFF2-40B4-BE49-F238E27FC236}">
                    <a16:creationId xmlns:a16="http://schemas.microsoft.com/office/drawing/2014/main" id="{05511B57-5515-F50A-5165-F71D1136661E}"/>
                  </a:ext>
                </a:extLst>
              </p:cNvPr>
              <p:cNvSpPr>
                <a:spLocks noRot="1" noChangeAspect="1" noMove="1" noResize="1" noEditPoints="1" noAdjustHandles="1" noChangeArrowheads="1" noChangeShapeType="1" noTextEdit="1"/>
              </p:cNvSpPr>
              <p:nvPr/>
            </p:nvSpPr>
            <p:spPr>
              <a:xfrm>
                <a:off x="9893408" y="983707"/>
                <a:ext cx="667683" cy="369332"/>
              </a:xfrm>
              <a:prstGeom prst="rect">
                <a:avLst/>
              </a:prstGeom>
              <a:blipFill>
                <a:blip r:embed="rId1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8F21F975-B5F3-F335-D099-7DC1FF52D37D}"/>
                  </a:ext>
                </a:extLst>
              </p:cNvPr>
              <p:cNvSpPr/>
              <p:nvPr/>
            </p:nvSpPr>
            <p:spPr>
              <a:xfrm>
                <a:off x="5639024" y="853076"/>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dirty="0">
                          <a:latin typeface="Cambria Math" panose="02040503050406030204" pitchFamily="18" charset="0"/>
                          <a:cs typeface="Times New Roman" panose="02020603050405020304" pitchFamily="18" charset="0"/>
                        </a:rPr>
                        <m:t>𝑥</m:t>
                      </m:r>
                    </m:oMath>
                  </m:oMathPara>
                </a14:m>
                <a:endParaRPr lang="zh-CN" altLang="en-US" dirty="0"/>
              </a:p>
            </p:txBody>
          </p:sp>
        </mc:Choice>
        <mc:Fallback xmlns="">
          <p:sp>
            <p:nvSpPr>
              <p:cNvPr id="33" name="矩形 32">
                <a:extLst>
                  <a:ext uri="{FF2B5EF4-FFF2-40B4-BE49-F238E27FC236}">
                    <a16:creationId xmlns:a16="http://schemas.microsoft.com/office/drawing/2014/main" id="{8F21F975-B5F3-F335-D099-7DC1FF52D37D}"/>
                  </a:ext>
                </a:extLst>
              </p:cNvPr>
              <p:cNvSpPr>
                <a:spLocks noRot="1" noChangeAspect="1" noMove="1" noResize="1" noEditPoints="1" noAdjustHandles="1" noChangeArrowheads="1" noChangeShapeType="1" noTextEdit="1"/>
              </p:cNvSpPr>
              <p:nvPr/>
            </p:nvSpPr>
            <p:spPr>
              <a:xfrm>
                <a:off x="5639024" y="853076"/>
                <a:ext cx="384015" cy="369332"/>
              </a:xfrm>
              <a:prstGeom prst="rect">
                <a:avLst/>
              </a:prstGeom>
              <a:blipFill>
                <a:blip r:embed="rId18"/>
                <a:stretch>
                  <a:fillRect/>
                </a:stretch>
              </a:blipFill>
            </p:spPr>
            <p:txBody>
              <a:bodyPr/>
              <a:lstStyle/>
              <a:p>
                <a:r>
                  <a:rPr lang="zh-CN" altLang="en-US">
                    <a:noFill/>
                  </a:rPr>
                  <a:t> </a:t>
                </a:r>
              </a:p>
            </p:txBody>
          </p:sp>
        </mc:Fallback>
      </mc:AlternateContent>
      <p:cxnSp>
        <p:nvCxnSpPr>
          <p:cNvPr id="35" name="直线箭头连接符 34">
            <a:extLst>
              <a:ext uri="{FF2B5EF4-FFF2-40B4-BE49-F238E27FC236}">
                <a16:creationId xmlns:a16="http://schemas.microsoft.com/office/drawing/2014/main" id="{CF8B2BCA-01D3-762E-F272-5853453D2AA9}"/>
              </a:ext>
            </a:extLst>
          </p:cNvPr>
          <p:cNvCxnSpPr>
            <a:cxnSpLocks/>
          </p:cNvCxnSpPr>
          <p:nvPr/>
        </p:nvCxnSpPr>
        <p:spPr>
          <a:xfrm>
            <a:off x="11495891" y="2000723"/>
            <a:ext cx="0" cy="45194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96A2C6F-B895-F852-9DDE-65B15B8F46A7}"/>
              </a:ext>
            </a:extLst>
          </p:cNvPr>
          <p:cNvSpPr txBox="1"/>
          <p:nvPr/>
        </p:nvSpPr>
        <p:spPr>
          <a:xfrm>
            <a:off x="10503312" y="2025715"/>
            <a:ext cx="992579"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distance</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981897"/>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1D065A-442E-4E9F-0B4E-12CC53EB6B29}"/>
              </a:ext>
            </a:extLst>
          </p:cNvPr>
          <p:cNvSpPr txBox="1"/>
          <p:nvPr/>
        </p:nvSpPr>
        <p:spPr>
          <a:xfrm>
            <a:off x="537328" y="395926"/>
            <a:ext cx="3398687" cy="461665"/>
          </a:xfrm>
          <a:prstGeom prst="rect">
            <a:avLst/>
          </a:prstGeom>
          <a:noFill/>
        </p:spPr>
        <p:txBody>
          <a:bodyPr wrap="none" rtlCol="0">
            <a:spAutoFit/>
          </a:bodyPr>
          <a:lstStyle/>
          <a:p>
            <a:r>
              <a:rPr kumimoji="1" lang="en-US" altLang="zh-CN" sz="2400" b="1" dirty="0">
                <a:solidFill>
                  <a:srgbClr val="2958A0"/>
                </a:solidFill>
                <a:latin typeface="Times New Roman" panose="02020603050405020304" pitchFamily="18" charset="0"/>
                <a:cs typeface="Times New Roman" panose="02020603050405020304" pitchFamily="18" charset="0"/>
              </a:rPr>
              <a:t>3.2.</a:t>
            </a:r>
            <a:r>
              <a:rPr kumimoji="1" lang="zh-CN" altLang="en-US" sz="2400" b="1" dirty="0">
                <a:solidFill>
                  <a:srgbClr val="2958A0"/>
                </a:solidFill>
                <a:latin typeface="Times New Roman" panose="02020603050405020304" pitchFamily="18" charset="0"/>
                <a:cs typeface="Times New Roman" panose="02020603050405020304" pitchFamily="18" charset="0"/>
              </a:rPr>
              <a:t> </a:t>
            </a:r>
            <a:r>
              <a:rPr kumimoji="1" lang="en-US" altLang="zh-CN" sz="2400" b="1" dirty="0" err="1">
                <a:solidFill>
                  <a:srgbClr val="2958A0"/>
                </a:solidFill>
                <a:latin typeface="Times New Roman" panose="02020603050405020304" pitchFamily="18" charset="0"/>
                <a:cs typeface="Times New Roman" panose="02020603050405020304" pitchFamily="18" charset="0"/>
              </a:rPr>
              <a:t>DeepFake</a:t>
            </a:r>
            <a:r>
              <a:rPr kumimoji="1" lang="en-US" altLang="zh-CN" sz="2400" b="1" dirty="0">
                <a:solidFill>
                  <a:srgbClr val="2958A0"/>
                </a:solidFill>
                <a:latin typeface="Times New Roman" panose="02020603050405020304" pitchFamily="18" charset="0"/>
                <a:cs typeface="Times New Roman" panose="02020603050405020304" pitchFamily="18" charset="0"/>
              </a:rPr>
              <a:t> Disrupter</a:t>
            </a:r>
            <a:endParaRPr kumimoji="1" lang="zh-CN" altLang="en-US" sz="2400" b="1" dirty="0">
              <a:solidFill>
                <a:srgbClr val="2958A0"/>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AD166E7-B856-D716-326E-CB81F0E69DB9}"/>
              </a:ext>
            </a:extLst>
          </p:cNvPr>
          <p:cNvPicPr>
            <a:picLocks noChangeAspect="1"/>
          </p:cNvPicPr>
          <p:nvPr/>
        </p:nvPicPr>
        <p:blipFill>
          <a:blip r:embed="rId3"/>
          <a:stretch>
            <a:fillRect/>
          </a:stretch>
        </p:blipFill>
        <p:spPr>
          <a:xfrm>
            <a:off x="619432" y="857591"/>
            <a:ext cx="10953135" cy="3477336"/>
          </a:xfrm>
          <a:prstGeom prst="rect">
            <a:avLst/>
          </a:prstGeom>
        </p:spPr>
      </p:pic>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7C221615-7515-D1C0-1D00-15824D922112}"/>
                  </a:ext>
                </a:extLst>
              </p:cNvPr>
              <p:cNvSpPr/>
              <p:nvPr/>
            </p:nvSpPr>
            <p:spPr>
              <a:xfrm>
                <a:off x="3265639" y="3707243"/>
                <a:ext cx="6703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dirty="0" smtClean="0">
                          <a:solidFill>
                            <a:srgbClr val="C00000"/>
                          </a:solidFill>
                          <a:latin typeface="Cambria Math" panose="02040503050406030204" pitchFamily="18" charset="0"/>
                          <a:cs typeface="Times New Roman" panose="02020603050405020304" pitchFamily="18" charset="0"/>
                        </a:rPr>
                        <m:t>𝑷</m:t>
                      </m:r>
                      <m:r>
                        <a:rPr kumimoji="1" lang="en-US" altLang="zh-CN" b="1" i="1" dirty="0" smtClean="0">
                          <a:solidFill>
                            <a:srgbClr val="C00000"/>
                          </a:solidFill>
                          <a:latin typeface="Cambria Math" panose="02040503050406030204" pitchFamily="18" charset="0"/>
                          <a:cs typeface="Times New Roman" panose="02020603050405020304" pitchFamily="18" charset="0"/>
                        </a:rPr>
                        <m:t>(∙)</m:t>
                      </m:r>
                    </m:oMath>
                  </m:oMathPara>
                </a14:m>
                <a:endParaRPr lang="zh-CN" altLang="en-US" b="1" dirty="0">
                  <a:solidFill>
                    <a:srgbClr val="C00000"/>
                  </a:solidFill>
                </a:endParaRPr>
              </a:p>
            </p:txBody>
          </p:sp>
        </mc:Choice>
        <mc:Fallback xmlns="">
          <p:sp>
            <p:nvSpPr>
              <p:cNvPr id="29" name="矩形 28">
                <a:extLst>
                  <a:ext uri="{FF2B5EF4-FFF2-40B4-BE49-F238E27FC236}">
                    <a16:creationId xmlns:a16="http://schemas.microsoft.com/office/drawing/2014/main" id="{7C221615-7515-D1C0-1D00-15824D922112}"/>
                  </a:ext>
                </a:extLst>
              </p:cNvPr>
              <p:cNvSpPr>
                <a:spLocks noRot="1" noChangeAspect="1" noMove="1" noResize="1" noEditPoints="1" noAdjustHandles="1" noChangeArrowheads="1" noChangeShapeType="1" noTextEdit="1"/>
              </p:cNvSpPr>
              <p:nvPr/>
            </p:nvSpPr>
            <p:spPr>
              <a:xfrm>
                <a:off x="3265639" y="3707243"/>
                <a:ext cx="670376" cy="369332"/>
              </a:xfrm>
              <a:prstGeom prst="rect">
                <a:avLst/>
              </a:prstGeom>
              <a:blipFill>
                <a:blip r:embed="rId4"/>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E61A054-7611-D291-1C30-AF9957B213E5}"/>
                  </a:ext>
                </a:extLst>
              </p:cNvPr>
              <p:cNvSpPr/>
              <p:nvPr/>
            </p:nvSpPr>
            <p:spPr>
              <a:xfrm>
                <a:off x="4331761" y="3707243"/>
                <a:ext cx="3930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b="1" i="1" smtClean="0">
                          <a:solidFill>
                            <a:srgbClr val="C00000"/>
                          </a:solidFill>
                          <a:latin typeface="Cambria Math" panose="02040503050406030204" pitchFamily="18" charset="0"/>
                          <a:cs typeface="Times New Roman" panose="02020603050405020304" pitchFamily="18" charset="0"/>
                        </a:rPr>
                        <m:t>𝜼</m:t>
                      </m:r>
                    </m:oMath>
                  </m:oMathPara>
                </a14:m>
                <a:endParaRPr lang="zh-CN" altLang="en-US" b="1" dirty="0">
                  <a:solidFill>
                    <a:srgbClr val="C00000"/>
                  </a:solidFill>
                </a:endParaRPr>
              </a:p>
            </p:txBody>
          </p:sp>
        </mc:Choice>
        <mc:Fallback xmlns="">
          <p:sp>
            <p:nvSpPr>
              <p:cNvPr id="4" name="矩形 3">
                <a:extLst>
                  <a:ext uri="{FF2B5EF4-FFF2-40B4-BE49-F238E27FC236}">
                    <a16:creationId xmlns:a16="http://schemas.microsoft.com/office/drawing/2014/main" id="{CE61A054-7611-D291-1C30-AF9957B213E5}"/>
                  </a:ext>
                </a:extLst>
              </p:cNvPr>
              <p:cNvSpPr>
                <a:spLocks noRot="1" noChangeAspect="1" noMove="1" noResize="1" noEditPoints="1" noAdjustHandles="1" noChangeArrowheads="1" noChangeShapeType="1" noTextEdit="1"/>
              </p:cNvSpPr>
              <p:nvPr/>
            </p:nvSpPr>
            <p:spPr>
              <a:xfrm>
                <a:off x="4331761" y="3707243"/>
                <a:ext cx="393056" cy="369332"/>
              </a:xfrm>
              <a:prstGeom prst="rect">
                <a:avLst/>
              </a:prstGeom>
              <a:blipFill>
                <a:blip r:embed="rId5"/>
                <a:stretch>
                  <a:fillRect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FF144759-45ED-CCCD-CF17-089A1EC097E8}"/>
                  </a:ext>
                </a:extLst>
              </p:cNvPr>
              <p:cNvSpPr/>
              <p:nvPr/>
            </p:nvSpPr>
            <p:spPr>
              <a:xfrm>
                <a:off x="3479747" y="944467"/>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dirty="0" smtClean="0">
                          <a:solidFill>
                            <a:srgbClr val="C00000"/>
                          </a:solidFill>
                          <a:latin typeface="Cambria Math" panose="02040503050406030204" pitchFamily="18" charset="0"/>
                          <a:cs typeface="Times New Roman" panose="02020603050405020304" pitchFamily="18" charset="0"/>
                        </a:rPr>
                        <m:t>𝒙</m:t>
                      </m:r>
                    </m:oMath>
                  </m:oMathPara>
                </a14:m>
                <a:endParaRPr lang="zh-CN" altLang="en-US" b="1" dirty="0">
                  <a:solidFill>
                    <a:srgbClr val="C00000"/>
                  </a:solidFill>
                </a:endParaRPr>
              </a:p>
            </p:txBody>
          </p:sp>
        </mc:Choice>
        <mc:Fallback xmlns="">
          <p:sp>
            <p:nvSpPr>
              <p:cNvPr id="34" name="矩形 33">
                <a:extLst>
                  <a:ext uri="{FF2B5EF4-FFF2-40B4-BE49-F238E27FC236}">
                    <a16:creationId xmlns:a16="http://schemas.microsoft.com/office/drawing/2014/main" id="{FF144759-45ED-CCCD-CF17-089A1EC097E8}"/>
                  </a:ext>
                </a:extLst>
              </p:cNvPr>
              <p:cNvSpPr>
                <a:spLocks noRot="1" noChangeAspect="1" noMove="1" noResize="1" noEditPoints="1" noAdjustHandles="1" noChangeArrowheads="1" noChangeShapeType="1" noTextEdit="1"/>
              </p:cNvSpPr>
              <p:nvPr/>
            </p:nvSpPr>
            <p:spPr>
              <a:xfrm>
                <a:off x="3479747" y="944467"/>
                <a:ext cx="38401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FA26E4CF-4C64-4949-8F93-97BD4EA632D1}"/>
                  </a:ext>
                </a:extLst>
              </p:cNvPr>
              <p:cNvSpPr/>
              <p:nvPr/>
            </p:nvSpPr>
            <p:spPr>
              <a:xfrm>
                <a:off x="6645734" y="949924"/>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b="1" i="1" dirty="0" smtClean="0">
                              <a:solidFill>
                                <a:srgbClr val="C00000"/>
                              </a:solidFill>
                              <a:latin typeface="Cambria Math" panose="02040503050406030204" pitchFamily="18" charset="0"/>
                              <a:cs typeface="Times New Roman" panose="02020603050405020304" pitchFamily="18" charset="0"/>
                            </a:rPr>
                          </m:ctrlPr>
                        </m:accPr>
                        <m:e>
                          <m:r>
                            <a:rPr kumimoji="1" lang="en-US" altLang="zh-CN" b="1" i="1" dirty="0">
                              <a:solidFill>
                                <a:srgbClr val="C00000"/>
                              </a:solidFill>
                              <a:latin typeface="Cambria Math" panose="02040503050406030204" pitchFamily="18" charset="0"/>
                              <a:cs typeface="Times New Roman" panose="02020603050405020304" pitchFamily="18" charset="0"/>
                            </a:rPr>
                            <m:t>𝒙</m:t>
                          </m:r>
                        </m:e>
                      </m:acc>
                    </m:oMath>
                  </m:oMathPara>
                </a14:m>
                <a:endParaRPr lang="zh-CN" altLang="en-US" b="1" dirty="0">
                  <a:solidFill>
                    <a:srgbClr val="C00000"/>
                  </a:solidFill>
                </a:endParaRPr>
              </a:p>
            </p:txBody>
          </p:sp>
        </mc:Choice>
        <mc:Fallback xmlns="">
          <p:sp>
            <p:nvSpPr>
              <p:cNvPr id="36" name="矩形 35">
                <a:extLst>
                  <a:ext uri="{FF2B5EF4-FFF2-40B4-BE49-F238E27FC236}">
                    <a16:creationId xmlns:a16="http://schemas.microsoft.com/office/drawing/2014/main" id="{FA26E4CF-4C64-4949-8F93-97BD4EA632D1}"/>
                  </a:ext>
                </a:extLst>
              </p:cNvPr>
              <p:cNvSpPr>
                <a:spLocks noRot="1" noChangeAspect="1" noMove="1" noResize="1" noEditPoints="1" noAdjustHandles="1" noChangeArrowheads="1" noChangeShapeType="1" noTextEdit="1"/>
              </p:cNvSpPr>
              <p:nvPr/>
            </p:nvSpPr>
            <p:spPr>
              <a:xfrm>
                <a:off x="6645734" y="949924"/>
                <a:ext cx="38401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08178F15-9838-B71D-F78D-9B7A148D3818}"/>
                  </a:ext>
                </a:extLst>
              </p:cNvPr>
              <p:cNvSpPr/>
              <p:nvPr/>
            </p:nvSpPr>
            <p:spPr>
              <a:xfrm>
                <a:off x="6095999" y="2158101"/>
                <a:ext cx="667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dirty="0" smtClean="0">
                          <a:solidFill>
                            <a:srgbClr val="C00000"/>
                          </a:solidFill>
                          <a:latin typeface="Cambria Math" panose="02040503050406030204" pitchFamily="18" charset="0"/>
                          <a:cs typeface="Times New Roman" panose="02020603050405020304" pitchFamily="18" charset="0"/>
                        </a:rPr>
                        <m:t>𝑮</m:t>
                      </m:r>
                      <m:r>
                        <a:rPr kumimoji="1" lang="en-US" altLang="zh-CN" b="1" i="1" dirty="0" smtClean="0">
                          <a:solidFill>
                            <a:srgbClr val="C00000"/>
                          </a:solidFill>
                          <a:latin typeface="Cambria Math" panose="02040503050406030204" pitchFamily="18" charset="0"/>
                          <a:cs typeface="Times New Roman" panose="02020603050405020304" pitchFamily="18" charset="0"/>
                        </a:rPr>
                        <m:t>(∙)</m:t>
                      </m:r>
                    </m:oMath>
                  </m:oMathPara>
                </a14:m>
                <a:endParaRPr lang="zh-CN" altLang="en-US" b="1" dirty="0">
                  <a:solidFill>
                    <a:srgbClr val="C00000"/>
                  </a:solidFill>
                </a:endParaRPr>
              </a:p>
            </p:txBody>
          </p:sp>
        </mc:Choice>
        <mc:Fallback xmlns="">
          <p:sp>
            <p:nvSpPr>
              <p:cNvPr id="38" name="矩形 37">
                <a:extLst>
                  <a:ext uri="{FF2B5EF4-FFF2-40B4-BE49-F238E27FC236}">
                    <a16:creationId xmlns:a16="http://schemas.microsoft.com/office/drawing/2014/main" id="{08178F15-9838-B71D-F78D-9B7A148D3818}"/>
                  </a:ext>
                </a:extLst>
              </p:cNvPr>
              <p:cNvSpPr>
                <a:spLocks noRot="1" noChangeAspect="1" noMove="1" noResize="1" noEditPoints="1" noAdjustHandles="1" noChangeArrowheads="1" noChangeShapeType="1" noTextEdit="1"/>
              </p:cNvSpPr>
              <p:nvPr/>
            </p:nvSpPr>
            <p:spPr>
              <a:xfrm>
                <a:off x="6095999" y="2158101"/>
                <a:ext cx="667683" cy="369332"/>
              </a:xfrm>
              <a:prstGeom prst="rect">
                <a:avLst/>
              </a:prstGeom>
              <a:blipFill>
                <a:blip r:embed="rId8"/>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F26E776-85BD-7E1E-5327-756BD65D302C}"/>
                  </a:ext>
                </a:extLst>
              </p:cNvPr>
              <p:cNvSpPr txBox="1"/>
              <p:nvPr/>
            </p:nvSpPr>
            <p:spPr>
              <a:xfrm>
                <a:off x="153313" y="4451331"/>
                <a:ext cx="6492421" cy="2174826"/>
              </a:xfrm>
              <a:prstGeom prst="rect">
                <a:avLst/>
              </a:prstGeom>
              <a:noFill/>
            </p:spPr>
            <p:txBody>
              <a:bodyPr wrap="square" rtlCol="0">
                <a:spAutoFit/>
              </a:bodyPr>
              <a:lstStyle/>
              <a:p>
                <a:pPr algn="just"/>
                <a:r>
                  <a:rPr kumimoji="1" lang="en" altLang="zh-CN"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L</a:t>
                </a:r>
                <a:r>
                  <a:rPr kumimoji="1" lang="en" altLang="zh-CN" dirty="0">
                    <a:latin typeface="Times New Roman" panose="02020603050405020304" pitchFamily="18" charset="0"/>
                    <a:cs typeface="Times New Roman" panose="02020603050405020304" pitchFamily="18" charset="0"/>
                  </a:rPr>
                  <a:t>earn a disrupter to generate the perturbation </a:t>
                </a:r>
                <a14:m>
                  <m:oMath xmlns:m="http://schemas.openxmlformats.org/officeDocument/2006/math">
                    <m:r>
                      <a:rPr kumimoji="1" lang="en" altLang="zh-CN" i="1" dirty="0" smtClean="0">
                        <a:latin typeface="Cambria Math" panose="02040503050406030204" pitchFamily="18" charset="0"/>
                        <a:cs typeface="Times New Roman" panose="02020603050405020304" pitchFamily="18" charset="0"/>
                      </a:rPr>
                      <m:t>𝑃</m:t>
                    </m:r>
                    <m:r>
                      <a:rPr kumimoji="1" lang="en" altLang="zh-CN" i="1" dirty="0" smtClean="0">
                        <a:latin typeface="Cambria Math" panose="02040503050406030204" pitchFamily="18" charset="0"/>
                        <a:cs typeface="Times New Roman" panose="02020603050405020304" pitchFamily="18" charset="0"/>
                      </a:rPr>
                      <m:t>(</m:t>
                    </m:r>
                    <m:r>
                      <a:rPr kumimoji="1" lang="en" altLang="zh-CN" i="1" dirty="0" smtClean="0">
                        <a:latin typeface="Cambria Math" panose="02040503050406030204" pitchFamily="18" charset="0"/>
                        <a:cs typeface="Times New Roman" panose="02020603050405020304" pitchFamily="18" charset="0"/>
                      </a:rPr>
                      <m:t>𝑥</m:t>
                    </m:r>
                    <m:r>
                      <a:rPr kumimoji="1" lang="en" altLang="zh-CN" i="1" dirty="0" smtClean="0">
                        <a:latin typeface="Cambria Math" panose="02040503050406030204" pitchFamily="18" charset="0"/>
                        <a:cs typeface="Times New Roman" panose="02020603050405020304" pitchFamily="18" charset="0"/>
                      </a:rPr>
                      <m:t>)</m:t>
                    </m:r>
                  </m:oMath>
                </a14:m>
                <a:r>
                  <a:rPr kumimoji="1" lang="en" altLang="zh-CN" dirty="0">
                    <a:latin typeface="Times New Roman" panose="02020603050405020304" pitchFamily="18" charset="0"/>
                    <a:cs typeface="Times New Roman" panose="02020603050405020304" pitchFamily="18" charset="0"/>
                  </a:rPr>
                  <a:t> for the image </a:t>
                </a:r>
                <a14:m>
                  <m:oMath xmlns:m="http://schemas.openxmlformats.org/officeDocument/2006/math">
                    <m:r>
                      <a:rPr kumimoji="1" lang="en" altLang="zh-CN" i="1" dirty="0" smtClean="0">
                        <a:latin typeface="Cambria Math" panose="02040503050406030204" pitchFamily="18" charset="0"/>
                        <a:cs typeface="Times New Roman" panose="02020603050405020304" pitchFamily="18" charset="0"/>
                      </a:rPr>
                      <m:t>𝑥</m:t>
                    </m:r>
                  </m:oMath>
                </a14:m>
                <a:r>
                  <a:rPr kumimoji="1" lang="en" altLang="zh-CN" dirty="0">
                    <a:latin typeface="Times New Roman" panose="02020603050405020304" pitchFamily="18" charset="0"/>
                    <a:cs typeface="Times New Roman" panose="02020603050405020304" pitchFamily="18" charset="0"/>
                  </a:rPr>
                  <a:t>.</a:t>
                </a:r>
              </a:p>
              <a:p>
                <a:pPr algn="just"/>
                <a:r>
                  <a:rPr kumimoji="1" lang="en-US" altLang="zh-CN" dirty="0">
                    <a:latin typeface="Times New Roman" panose="02020603050405020304" pitchFamily="18" charset="0"/>
                    <a:cs typeface="Times New Roman" panose="02020603050405020304" pitchFamily="18" charset="0"/>
                  </a:rPr>
                  <a:t>Perturbed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image:</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kumimoji="1" lang="en-US" altLang="zh-CN" i="1" dirty="0" smtClean="0">
                            <a:solidFill>
                              <a:schemeClr val="tx1"/>
                            </a:solidFill>
                            <a:latin typeface="Cambria Math" panose="02040503050406030204" pitchFamily="18" charset="0"/>
                            <a:cs typeface="Times New Roman" panose="02020603050405020304" pitchFamily="18" charset="0"/>
                          </a:rPr>
                        </m:ctrlPr>
                      </m:accPr>
                      <m:e>
                        <m:r>
                          <a:rPr kumimoji="1" lang="en-US" altLang="zh-CN" b="0" i="1" dirty="0">
                            <a:solidFill>
                              <a:schemeClr val="tx1"/>
                            </a:solidFill>
                            <a:latin typeface="Cambria Math" panose="02040503050406030204" pitchFamily="18" charset="0"/>
                            <a:cs typeface="Times New Roman" panose="02020603050405020304" pitchFamily="18" charset="0"/>
                          </a:rPr>
                          <m:t>𝑥</m:t>
                        </m:r>
                      </m:e>
                    </m:acc>
                    <m:r>
                      <a:rPr kumimoji="1" lang="en-US" altLang="zh-CN" b="0" i="1" dirty="0" smtClean="0">
                        <a:solidFill>
                          <a:schemeClr val="tx1"/>
                        </a:solidFill>
                        <a:latin typeface="Cambria Math" panose="02040503050406030204" pitchFamily="18" charset="0"/>
                        <a:cs typeface="Times New Roman" panose="02020603050405020304" pitchFamily="18" charset="0"/>
                      </a:rPr>
                      <m:t>=</m:t>
                    </m:r>
                    <m:r>
                      <a:rPr kumimoji="1" lang="en-US" altLang="zh-CN" b="0" i="1" dirty="0" smtClean="0">
                        <a:solidFill>
                          <a:schemeClr val="tx1"/>
                        </a:solidFill>
                        <a:latin typeface="Cambria Math" panose="02040503050406030204" pitchFamily="18" charset="0"/>
                        <a:cs typeface="Times New Roman" panose="02020603050405020304" pitchFamily="18" charset="0"/>
                      </a:rPr>
                      <m:t>𝑃</m:t>
                    </m:r>
                    <m:d>
                      <m:dPr>
                        <m:ctrlPr>
                          <a:rPr kumimoji="1" lang="en-US" altLang="zh-CN" b="0" i="1" dirty="0" smtClean="0">
                            <a:solidFill>
                              <a:schemeClr val="tx1"/>
                            </a:solidFill>
                            <a:latin typeface="Cambria Math" panose="02040503050406030204" pitchFamily="18" charset="0"/>
                            <a:cs typeface="Times New Roman" panose="02020603050405020304" pitchFamily="18" charset="0"/>
                          </a:rPr>
                        </m:ctrlPr>
                      </m:dPr>
                      <m:e>
                        <m:r>
                          <a:rPr kumimoji="1" lang="en-US" altLang="zh-CN" b="0" i="1" dirty="0" smtClean="0">
                            <a:solidFill>
                              <a:schemeClr val="tx1"/>
                            </a:solidFill>
                            <a:latin typeface="Cambria Math" panose="02040503050406030204" pitchFamily="18" charset="0"/>
                            <a:cs typeface="Times New Roman" panose="02020603050405020304" pitchFamily="18" charset="0"/>
                          </a:rPr>
                          <m:t>𝑥</m:t>
                        </m:r>
                      </m:e>
                    </m:d>
                    <m:r>
                      <a:rPr kumimoji="1" lang="en-US" altLang="zh-CN" b="0" i="1" dirty="0" smtClean="0">
                        <a:solidFill>
                          <a:schemeClr val="tx1"/>
                        </a:solidFill>
                        <a:latin typeface="Cambria Math" panose="02040503050406030204" pitchFamily="18" charset="0"/>
                        <a:cs typeface="Times New Roman" panose="02020603050405020304" pitchFamily="18" charset="0"/>
                      </a:rPr>
                      <m:t>+</m:t>
                    </m:r>
                    <m:r>
                      <a:rPr kumimoji="1" lang="en-US" altLang="zh-CN" b="0" i="1" dirty="0" smtClean="0">
                        <a:solidFill>
                          <a:schemeClr val="tx1"/>
                        </a:solidFill>
                        <a:latin typeface="Cambria Math" panose="02040503050406030204" pitchFamily="18" charset="0"/>
                        <a:cs typeface="Times New Roman" panose="02020603050405020304" pitchFamily="18" charset="0"/>
                      </a:rPr>
                      <m:t>𝑥</m:t>
                    </m:r>
                  </m:oMath>
                </a14:m>
                <a:endParaRPr kumimoji="1" lang="en-US" altLang="zh-CN" dirty="0">
                  <a:latin typeface="Times New Roman" panose="02020603050405020304" pitchFamily="18" charset="0"/>
                  <a:cs typeface="Times New Roman" panose="02020603050405020304" pitchFamily="18" charset="0"/>
                </a:endParaRPr>
              </a:p>
              <a:p>
                <a:pPr algn="just"/>
                <a:r>
                  <a:rPr kumimoji="1" lang="en-US" altLang="zh-CN" dirty="0">
                    <a:latin typeface="Times New Roman" panose="02020603050405020304" pitchFamily="18" charset="0"/>
                    <a:cs typeface="Times New Roman" panose="02020603050405020304" pitchFamily="18" charset="0"/>
                  </a:rPr>
                  <a:t>Fake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generator</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i="1" dirty="0" smtClean="0">
                        <a:latin typeface="Cambria Math" panose="02040503050406030204" pitchFamily="18" charset="0"/>
                        <a:cs typeface="Times New Roman" panose="02020603050405020304" pitchFamily="18" charset="0"/>
                      </a:rPr>
                      <m:t>𝐺</m:t>
                    </m:r>
                  </m:oMath>
                </a14:m>
                <a:endParaRPr kumimoji="1" lang="en-US" altLang="zh-CN" dirty="0">
                  <a:latin typeface="Times New Roman" panose="02020603050405020304" pitchFamily="18" charset="0"/>
                  <a:cs typeface="Times New Roman" panose="02020603050405020304" pitchFamily="18" charset="0"/>
                </a:endParaRPr>
              </a:p>
              <a:p>
                <a:pPr algn="just"/>
                <a:endParaRPr kumimoji="1" lang="en-US" altLang="zh-CN"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eqArrPr>
                        <m:e>
                          <m:func>
                            <m:funcPr>
                              <m:ctrlPr>
                                <a:rPr kumimoji="1" lang="en" altLang="zh-CN" i="1" smtClean="0">
                                  <a:latin typeface="Cambria Math" panose="02040503050406030204" pitchFamily="18" charset="0"/>
                                  <a:cs typeface="Times New Roman" panose="02020603050405020304" pitchFamily="18" charset="0"/>
                                </a:rPr>
                              </m:ctrlPr>
                            </m:funcPr>
                            <m:fName>
                              <m:limLow>
                                <m:limLowPr>
                                  <m:ctrlPr>
                                    <a:rPr kumimoji="1" lang="en" altLang="zh-CN" i="1" smtClean="0">
                                      <a:latin typeface="Cambria Math" panose="02040503050406030204" pitchFamily="18" charset="0"/>
                                      <a:cs typeface="Times New Roman" panose="02020603050405020304" pitchFamily="18" charset="0"/>
                                    </a:rPr>
                                  </m:ctrlPr>
                                </m:limLowPr>
                                <m:e>
                                  <m:r>
                                    <m:rPr>
                                      <m:sty m:val="p"/>
                                    </m:rPr>
                                    <a:rPr kumimoji="1" lang="en" altLang="zh-CN" i="0" smtClean="0">
                                      <a:latin typeface="Cambria Math" panose="02040503050406030204" pitchFamily="18" charset="0"/>
                                      <a:cs typeface="Times New Roman" panose="02020603050405020304" pitchFamily="18" charset="0"/>
                                    </a:rPr>
                                    <m:t>max</m:t>
                                  </m:r>
                                </m:e>
                                <m:lim>
                                  <m:r>
                                    <a:rPr kumimoji="1" lang="en-US" altLang="zh-CN" b="0" i="1" smtClean="0">
                                      <a:latin typeface="Cambria Math" panose="02040503050406030204" pitchFamily="18" charset="0"/>
                                      <a:cs typeface="Times New Roman" panose="02020603050405020304" pitchFamily="18" charset="0"/>
                                    </a:rPr>
                                    <m:t>𝑃</m:t>
                                  </m:r>
                                </m:lim>
                              </m:limLow>
                            </m:fName>
                            <m:e>
                              <m:sSub>
                                <m:sSubPr>
                                  <m:ctrlPr>
                                    <a:rPr kumimoji="1" lang="en" altLang="zh-CN" i="1" smtClean="0">
                                      <a:latin typeface="Cambria Math" panose="02040503050406030204" pitchFamily="18" charset="0"/>
                                      <a:cs typeface="Times New Roman" panose="02020603050405020304" pitchFamily="18" charset="0"/>
                                    </a:rPr>
                                  </m:ctrlPr>
                                </m:sSubPr>
                                <m:e>
                                  <m:r>
                                    <a:rPr kumimoji="1" lang="en" altLang="zh-CN" i="1" smtClean="0">
                                      <a:latin typeface="Cambria Math" panose="02040503050406030204" pitchFamily="18" charset="0"/>
                                      <a:ea typeface="Cambria Math" panose="02040503050406030204" pitchFamily="18" charset="0"/>
                                      <a:cs typeface="Times New Roman" panose="02020603050405020304" pitchFamily="18" charset="0"/>
                                    </a:rPr>
                                    <m:t>𝔼</m:t>
                                  </m:r>
                                </m:e>
                                <m:sub>
                                  <m:r>
                                    <a:rPr kumimoji="1" lang="en-US" altLang="zh-CN" b="0" i="1" smtClean="0">
                                      <a:latin typeface="Cambria Math" panose="02040503050406030204" pitchFamily="18" charset="0"/>
                                      <a:cs typeface="Times New Roman" panose="02020603050405020304" pitchFamily="18" charset="0"/>
                                    </a:rPr>
                                    <m:t>𝑥</m:t>
                                  </m:r>
                                </m:sub>
                              </m:sSub>
                              <m:d>
                                <m:dPr>
                                  <m:begChr m:val="["/>
                                  <m:endChr m:val="]"/>
                                  <m:ctrlPr>
                                    <a:rPr kumimoji="1" lang="en" altLang="zh-CN" i="1" smtClean="0">
                                      <a:latin typeface="Cambria Math" panose="02040503050406030204" pitchFamily="18" charset="0"/>
                                      <a:cs typeface="Times New Roman" panose="02020603050405020304" pitchFamily="18" charset="0"/>
                                    </a:rPr>
                                  </m:ctrlPr>
                                </m:dPr>
                                <m:e>
                                  <m:sSub>
                                    <m:sSubPr>
                                      <m:ctrlPr>
                                        <a:rPr kumimoji="1" lang="en"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𝐿</m:t>
                                      </m:r>
                                    </m:e>
                                    <m:sub>
                                      <m:r>
                                        <a:rPr kumimoji="1" lang="en-US" altLang="zh-CN" i="1">
                                          <a:latin typeface="Cambria Math" panose="02040503050406030204" pitchFamily="18" charset="0"/>
                                          <a:cs typeface="Times New Roman" panose="02020603050405020304" pitchFamily="18" charset="0"/>
                                        </a:rPr>
                                        <m:t>𝐷</m:t>
                                      </m:r>
                                    </m:sub>
                                  </m:sSub>
                                  <m:d>
                                    <m:dPr>
                                      <m:ctrlPr>
                                        <a:rPr kumimoji="1" lang="en"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𝐺</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r>
                                            <a:rPr kumimoji="1" lang="en-US" altLang="zh-CN" i="1">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𝑃</m:t>
                                          </m:r>
                                          <m:r>
                                            <a:rPr kumimoji="1" lang="en-US" altLang="zh-CN" b="0" i="1" smtClean="0">
                                              <a:latin typeface="Cambria Math" panose="02040503050406030204" pitchFamily="18" charset="0"/>
                                              <a:cs typeface="Times New Roman" panose="02020603050405020304" pitchFamily="18" charset="0"/>
                                            </a:rPr>
                                            <m:t>(</m:t>
                                          </m:r>
                                          <m:r>
                                            <a:rPr kumimoji="1" lang="en-US" altLang="zh-CN" b="0" i="1" smtClean="0">
                                              <a:latin typeface="Cambria Math" panose="02040503050406030204" pitchFamily="18" charset="0"/>
                                              <a:cs typeface="Times New Roman" panose="02020603050405020304" pitchFamily="18" charset="0"/>
                                            </a:rPr>
                                            <m:t>𝑥</m:t>
                                          </m:r>
                                          <m:r>
                                            <a:rPr kumimoji="1" lang="en-US" altLang="zh-CN" b="0" i="1" smtClean="0">
                                              <a:latin typeface="Cambria Math" panose="02040503050406030204" pitchFamily="18" charset="0"/>
                                              <a:cs typeface="Times New Roman" panose="02020603050405020304" pitchFamily="18" charset="0"/>
                                            </a:rPr>
                                            <m:t>)</m:t>
                                          </m:r>
                                        </m:e>
                                      </m:d>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𝑟</m:t>
                                      </m:r>
                                    </m:e>
                                  </m:d>
                                </m:e>
                              </m:d>
                            </m:e>
                          </m:func>
                          <m:r>
                            <a:rPr kumimoji="1" lang="en-US" altLang="zh-CN" i="1">
                              <a:latin typeface="Cambria Math" panose="02040503050406030204" pitchFamily="18" charset="0"/>
                              <a:cs typeface="Times New Roman" panose="02020603050405020304" pitchFamily="18" charset="0"/>
                            </a:rPr>
                            <m:t>,</m:t>
                          </m:r>
                          <m:r>
                            <a:rPr kumimoji="1" lang="zh-CN" altLang="en-US" i="1">
                              <a:latin typeface="Cambria Math" panose="02040503050406030204" pitchFamily="18" charset="0"/>
                              <a:cs typeface="Times New Roman" panose="02020603050405020304" pitchFamily="18" charset="0"/>
                            </a:rPr>
                            <m:t> </m:t>
                          </m:r>
                          <m:r>
                            <a:rPr kumimoji="1" lang="zh-CN" altLang="en-US" b="0" i="0" smtClean="0">
                              <a:latin typeface="Cambria Math" panose="02040503050406030204" pitchFamily="18" charset="0"/>
                              <a:cs typeface="Times New Roman" panose="02020603050405020304" pitchFamily="18" charset="0"/>
                            </a:rPr>
                            <m:t> </m:t>
                          </m:r>
                          <m:r>
                            <m:rPr>
                              <m:sty m:val="p"/>
                            </m:rPr>
                            <a:rPr kumimoji="1" lang="en-US" altLang="zh-CN">
                              <a:latin typeface="Cambria Math" panose="02040503050406030204" pitchFamily="18" charset="0"/>
                              <a:cs typeface="Times New Roman" panose="02020603050405020304" pitchFamily="18" charset="0"/>
                            </a:rPr>
                            <m:t>s</m:t>
                          </m:r>
                          <m:r>
                            <a:rPr kumimoji="1" lang="en-US" altLang="zh-CN">
                              <a:latin typeface="Cambria Math" panose="02040503050406030204" pitchFamily="18" charset="0"/>
                              <a:cs typeface="Times New Roman" panose="02020603050405020304" pitchFamily="18" charset="0"/>
                            </a:rPr>
                            <m:t>.</m:t>
                          </m:r>
                          <m:r>
                            <m:rPr>
                              <m:sty m:val="p"/>
                            </m:rPr>
                            <a:rPr kumimoji="1" lang="en-US" altLang="zh-CN">
                              <a:latin typeface="Cambria Math" panose="02040503050406030204" pitchFamily="18" charset="0"/>
                              <a:cs typeface="Times New Roman" panose="02020603050405020304" pitchFamily="18" charset="0"/>
                            </a:rPr>
                            <m:t>t</m:t>
                          </m:r>
                          <m:r>
                            <a:rPr kumimoji="1" lang="en-US" altLang="zh-CN">
                              <a:latin typeface="Cambria Math" panose="02040503050406030204" pitchFamily="18" charset="0"/>
                              <a:cs typeface="Times New Roman" panose="02020603050405020304" pitchFamily="18" charset="0"/>
                            </a:rPr>
                            <m:t>.</m:t>
                          </m:r>
                          <m:r>
                            <a:rPr kumimoji="1" lang="zh-CN" altLang="en-US">
                              <a:latin typeface="Cambria Math" panose="02040503050406030204" pitchFamily="18" charset="0"/>
                              <a:cs typeface="Times New Roman" panose="02020603050405020304" pitchFamily="18" charset="0"/>
                            </a:rPr>
                            <m:t> </m:t>
                          </m:r>
                          <m:r>
                            <a:rPr kumimoji="1" lang="zh-CN" altLang="en-US" i="1">
                              <a:latin typeface="Cambria Math" panose="02040503050406030204" pitchFamily="18" charset="0"/>
                              <a:cs typeface="Times New Roman" panose="02020603050405020304" pitchFamily="18" charset="0"/>
                            </a:rPr>
                            <m:t>  </m:t>
                          </m:r>
                          <m:sSub>
                            <m:sSubPr>
                              <m:ctrlPr>
                                <a:rPr kumimoji="1" lang="en-US" altLang="zh-CN" i="1">
                                  <a:latin typeface="Cambria Math" panose="02040503050406030204" pitchFamily="18" charset="0"/>
                                  <a:cs typeface="Times New Roman" panose="02020603050405020304" pitchFamily="18" charset="0"/>
                                </a:rPr>
                              </m:ctrlPr>
                            </m:sSubPr>
                            <m:e>
                              <m:d>
                                <m:dPr>
                                  <m:begChr m:val="‖"/>
                                  <m:endChr m:val="‖"/>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𝑃</m:t>
                                  </m:r>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𝑥</m:t>
                                  </m:r>
                                  <m:r>
                                    <a:rPr kumimoji="1" lang="en-US" altLang="zh-CN" i="1">
                                      <a:latin typeface="Cambria Math" panose="02040503050406030204" pitchFamily="18" charset="0"/>
                                      <a:cs typeface="Times New Roman" panose="02020603050405020304" pitchFamily="18" charset="0"/>
                                    </a:rPr>
                                    <m:t>)</m:t>
                                  </m:r>
                                </m:e>
                              </m:d>
                            </m:e>
                            <m:sub>
                              <m:r>
                                <a:rPr kumimoji="1" lang="en-US" altLang="zh-CN" i="1">
                                  <a:latin typeface="Cambria Math" panose="02040503050406030204" pitchFamily="18" charset="0"/>
                                  <a:cs typeface="Times New Roman" panose="02020603050405020304" pitchFamily="18" charset="0"/>
                                </a:rPr>
                                <m:t>2</m:t>
                              </m:r>
                            </m:sub>
                          </m:sSub>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𝜖</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2</m:t>
                              </m:r>
                            </m:e>
                          </m:d>
                        </m:e>
                      </m:eqArr>
                    </m:oMath>
                  </m:oMathPara>
                </a14:m>
                <a:endParaRPr kumimoji="1"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kumimoji="1" lang="en-US" altLang="zh-CN" dirty="0">
                    <a:latin typeface="Times New Roman" panose="02020603050405020304" pitchFamily="18" charset="0"/>
                    <a:cs typeface="Times New Roman" panose="02020603050405020304" pitchFamily="18" charset="0"/>
                  </a:rPr>
                  <a:t>Rewrite:</a:t>
                </a:r>
                <a:endParaRPr kumimoji="1" lang="en" altLang="zh-CN"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kumimoji="1" lang="en-US" altLang="zh-CN" b="0" i="1" smtClean="0">
                              <a:latin typeface="Cambria Math" panose="02040503050406030204" pitchFamily="18" charset="0"/>
                              <a:cs typeface="Times New Roman" panose="02020603050405020304" pitchFamily="18" charset="0"/>
                            </a:rPr>
                          </m:ctrlPr>
                        </m:eqArrPr>
                        <m:e>
                          <m:func>
                            <m:funcPr>
                              <m:ctrlPr>
                                <a:rPr kumimoji="1" lang="en" altLang="zh-CN" i="1">
                                  <a:latin typeface="Cambria Math" panose="02040503050406030204" pitchFamily="18" charset="0"/>
                                  <a:cs typeface="Times New Roman" panose="02020603050405020304" pitchFamily="18" charset="0"/>
                                </a:rPr>
                              </m:ctrlPr>
                            </m:funcPr>
                            <m:fName>
                              <m:limLow>
                                <m:limLowPr>
                                  <m:ctrlPr>
                                    <a:rPr kumimoji="1" lang="en" altLang="zh-CN" i="1">
                                      <a:latin typeface="Cambria Math" panose="02040503050406030204" pitchFamily="18" charset="0"/>
                                      <a:cs typeface="Times New Roman" panose="02020603050405020304" pitchFamily="18" charset="0"/>
                                    </a:rPr>
                                  </m:ctrlPr>
                                </m:limLowPr>
                                <m:e>
                                  <m:r>
                                    <m:rPr>
                                      <m:sty m:val="p"/>
                                    </m:rPr>
                                    <a:rPr kumimoji="1" lang="en" altLang="zh-CN">
                                      <a:latin typeface="Cambria Math" panose="02040503050406030204" pitchFamily="18" charset="0"/>
                                      <a:cs typeface="Times New Roman" panose="02020603050405020304" pitchFamily="18" charset="0"/>
                                    </a:rPr>
                                    <m:t>max</m:t>
                                  </m:r>
                                </m:e>
                                <m:lim>
                                  <m:r>
                                    <a:rPr kumimoji="1" lang="en-US" altLang="zh-CN" i="1">
                                      <a:latin typeface="Cambria Math" panose="02040503050406030204" pitchFamily="18" charset="0"/>
                                      <a:cs typeface="Times New Roman" panose="02020603050405020304" pitchFamily="18" charset="0"/>
                                    </a:rPr>
                                    <m:t>𝑃</m:t>
                                  </m:r>
                                </m:lim>
                              </m:limLow>
                            </m:fName>
                            <m:e>
                              <m:sSub>
                                <m:sSubPr>
                                  <m:ctrlPr>
                                    <a:rPr kumimoji="1" lang="en" altLang="zh-CN" i="1">
                                      <a:latin typeface="Cambria Math" panose="02040503050406030204" pitchFamily="18" charset="0"/>
                                      <a:cs typeface="Times New Roman" panose="02020603050405020304" pitchFamily="18" charset="0"/>
                                    </a:rPr>
                                  </m:ctrlPr>
                                </m:sSubPr>
                                <m:e>
                                  <m:r>
                                    <a:rPr kumimoji="1" lang="en" altLang="zh-CN" i="1">
                                      <a:latin typeface="Cambria Math" panose="02040503050406030204" pitchFamily="18" charset="0"/>
                                      <a:ea typeface="Cambria Math" panose="02040503050406030204" pitchFamily="18" charset="0"/>
                                      <a:cs typeface="Times New Roman" panose="02020603050405020304" pitchFamily="18" charset="0"/>
                                    </a:rPr>
                                    <m:t>𝔼</m:t>
                                  </m:r>
                                </m:e>
                                <m:sub>
                                  <m:r>
                                    <a:rPr kumimoji="1" lang="en-US" altLang="zh-CN" i="1">
                                      <a:latin typeface="Cambria Math" panose="02040503050406030204" pitchFamily="18" charset="0"/>
                                      <a:cs typeface="Times New Roman" panose="02020603050405020304" pitchFamily="18" charset="0"/>
                                    </a:rPr>
                                    <m:t>𝑥</m:t>
                                  </m:r>
                                </m:sub>
                              </m:sSub>
                              <m:d>
                                <m:dPr>
                                  <m:begChr m:val="["/>
                                  <m:endChr m:val="]"/>
                                  <m:ctrlPr>
                                    <a:rPr kumimoji="1" lang="en" altLang="zh-CN" i="1">
                                      <a:latin typeface="Cambria Math" panose="02040503050406030204" pitchFamily="18" charset="0"/>
                                      <a:cs typeface="Times New Roman" panose="02020603050405020304" pitchFamily="18" charset="0"/>
                                    </a:rPr>
                                  </m:ctrlPr>
                                </m:dPr>
                                <m:e>
                                  <m:sSub>
                                    <m:sSubPr>
                                      <m:ctrlPr>
                                        <a:rPr kumimoji="1" lang="en"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𝐿</m:t>
                                      </m:r>
                                    </m:e>
                                    <m:sub>
                                      <m:r>
                                        <a:rPr kumimoji="1" lang="en-US" altLang="zh-CN" i="1">
                                          <a:latin typeface="Cambria Math" panose="02040503050406030204" pitchFamily="18" charset="0"/>
                                          <a:cs typeface="Times New Roman" panose="02020603050405020304" pitchFamily="18" charset="0"/>
                                        </a:rPr>
                                        <m:t>𝐷</m:t>
                                      </m:r>
                                    </m:sub>
                                  </m:sSub>
                                  <m:d>
                                    <m:dPr>
                                      <m:ctrlPr>
                                        <a:rPr kumimoji="1" lang="en"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𝐺</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𝑃</m:t>
                                          </m:r>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𝑥</m:t>
                                          </m:r>
                                          <m:r>
                                            <a:rPr kumimoji="1" lang="en-US" altLang="zh-CN" i="1">
                                              <a:latin typeface="Cambria Math" panose="02040503050406030204" pitchFamily="18" charset="0"/>
                                              <a:cs typeface="Times New Roman" panose="02020603050405020304" pitchFamily="18" charset="0"/>
                                            </a:rPr>
                                            <m:t>)</m:t>
                                          </m:r>
                                        </m:e>
                                      </m:d>
                                      <m:r>
                                        <a:rPr kumimoji="1" lang="en-US" altLang="zh-CN" i="1">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cs typeface="Times New Roman" panose="02020603050405020304" pitchFamily="18" charset="0"/>
                                        </a:rPr>
                                        <m:t>𝑟</m:t>
                                      </m:r>
                                    </m:e>
                                  </m:d>
                                </m:e>
                              </m:d>
                            </m:e>
                          </m:func>
                          <m:r>
                            <a:rPr kumimoji="1" lang="en-US" altLang="zh-CN" b="0" i="1" smtClean="0">
                              <a:latin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cs typeface="Times New Roman" panose="02020603050405020304" pitchFamily="18" charset="0"/>
                                </a:rPr>
                                <m:t>𝐶</m:t>
                              </m:r>
                            </m:e>
                            <m:sub>
                              <m:r>
                                <a:rPr kumimoji="1" lang="en-US" altLang="zh-CN" b="0" i="1" smtClean="0">
                                  <a:latin typeface="Cambria Math" panose="02040503050406030204" pitchFamily="18" charset="0"/>
                                  <a:cs typeface="Times New Roman" panose="02020603050405020304" pitchFamily="18" charset="0"/>
                                </a:rPr>
                                <m:t>1</m:t>
                              </m:r>
                            </m:sub>
                          </m:sSub>
                          <m:sSub>
                            <m:sSubPr>
                              <m:ctrlPr>
                                <a:rPr kumimoji="1" lang="en" altLang="zh-CN" i="1">
                                  <a:latin typeface="Cambria Math" panose="02040503050406030204" pitchFamily="18" charset="0"/>
                                  <a:cs typeface="Times New Roman" panose="02020603050405020304" pitchFamily="18" charset="0"/>
                                </a:rPr>
                              </m:ctrlPr>
                            </m:sSubPr>
                            <m:e>
                              <m:r>
                                <a:rPr kumimoji="1" lang="en" altLang="zh-CN" i="1">
                                  <a:latin typeface="Cambria Math" panose="02040503050406030204" pitchFamily="18" charset="0"/>
                                  <a:ea typeface="Cambria Math" panose="02040503050406030204" pitchFamily="18" charset="0"/>
                                  <a:cs typeface="Times New Roman" panose="02020603050405020304" pitchFamily="18" charset="0"/>
                                </a:rPr>
                                <m:t>𝔼</m:t>
                              </m:r>
                            </m:e>
                            <m:sub>
                              <m:r>
                                <a:rPr kumimoji="1" lang="en-US" altLang="zh-CN" i="1">
                                  <a:latin typeface="Cambria Math" panose="02040503050406030204" pitchFamily="18" charset="0"/>
                                  <a:cs typeface="Times New Roman" panose="02020603050405020304" pitchFamily="18" charset="0"/>
                                </a:rPr>
                                <m:t>𝑥</m:t>
                              </m:r>
                            </m:sub>
                          </m:sSub>
                          <m:d>
                            <m:dPr>
                              <m:begChr m:val="["/>
                              <m:endChr m:val="]"/>
                              <m:ctrlPr>
                                <a:rPr kumimoji="1" lang="en-US" altLang="zh-CN" i="1" smtClean="0">
                                  <a:latin typeface="Cambria Math" panose="02040503050406030204" pitchFamily="18" charset="0"/>
                                  <a:cs typeface="Times New Roman" panose="02020603050405020304" pitchFamily="18" charset="0"/>
                                </a:rPr>
                              </m:ctrlPr>
                            </m:dPr>
                            <m:e>
                              <m:sSub>
                                <m:sSubPr>
                                  <m:ctrlPr>
                                    <a:rPr kumimoji="1" lang="en-US" altLang="zh-CN" i="1" smtClean="0">
                                      <a:latin typeface="Cambria Math" panose="02040503050406030204" pitchFamily="18" charset="0"/>
                                      <a:cs typeface="Times New Roman" panose="02020603050405020304" pitchFamily="18" charset="0"/>
                                    </a:rPr>
                                  </m:ctrlPr>
                                </m:sSubPr>
                                <m:e>
                                  <m:d>
                                    <m:dPr>
                                      <m:ctrlPr>
                                        <a:rPr kumimoji="1" lang="en-US" altLang="zh-CN" i="1" smtClean="0">
                                          <a:latin typeface="Cambria Math" panose="02040503050406030204" pitchFamily="18" charset="0"/>
                                          <a:cs typeface="Times New Roman" panose="02020603050405020304" pitchFamily="18" charset="0"/>
                                        </a:rPr>
                                      </m:ctrlPr>
                                    </m:dPr>
                                    <m:e>
                                      <m:sSub>
                                        <m:sSubPr>
                                          <m:ctrlPr>
                                            <a:rPr kumimoji="1" lang="en-US" altLang="zh-CN" i="1">
                                              <a:latin typeface="Cambria Math" panose="02040503050406030204" pitchFamily="18" charset="0"/>
                                              <a:cs typeface="Times New Roman" panose="02020603050405020304" pitchFamily="18" charset="0"/>
                                            </a:rPr>
                                          </m:ctrlPr>
                                        </m:sSubPr>
                                        <m:e>
                                          <m:d>
                                            <m:dPr>
                                              <m:begChr m:val="‖"/>
                                              <m:endChr m:val="‖"/>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𝑃</m:t>
                                              </m:r>
                                              <m:d>
                                                <m:dPr>
                                                  <m:ctrlPr>
                                                    <a:rPr kumimoji="1" lang="en-US" altLang="zh-CN" i="1">
                                                      <a:latin typeface="Cambria Math" panose="02040503050406030204" pitchFamily="18" charset="0"/>
                                                      <a:cs typeface="Times New Roman" panose="02020603050405020304" pitchFamily="18" charset="0"/>
                                                    </a:rPr>
                                                  </m:ctrlPr>
                                                </m:dPr>
                                                <m:e>
                                                  <m:r>
                                                    <a:rPr kumimoji="1" lang="en-US" altLang="zh-CN" i="1">
                                                      <a:latin typeface="Cambria Math" panose="02040503050406030204" pitchFamily="18" charset="0"/>
                                                      <a:cs typeface="Times New Roman" panose="02020603050405020304" pitchFamily="18" charset="0"/>
                                                    </a:rPr>
                                                    <m:t>𝑥</m:t>
                                                  </m:r>
                                                </m:e>
                                              </m:d>
                                            </m:e>
                                          </m:d>
                                        </m:e>
                                        <m:sub>
                                          <m:r>
                                            <a:rPr kumimoji="1" lang="en-US" altLang="zh-CN" i="1">
                                              <a:latin typeface="Cambria Math" panose="02040503050406030204" pitchFamily="18" charset="0"/>
                                              <a:cs typeface="Times New Roman" panose="02020603050405020304" pitchFamily="18" charset="0"/>
                                            </a:rPr>
                                            <m:t>2</m:t>
                                          </m:r>
                                        </m:sub>
                                      </m:sSub>
                                      <m:r>
                                        <a:rPr kumimoji="1" lang="en-US" altLang="zh-CN" b="0" i="1" smtClean="0">
                                          <a:latin typeface="Cambria Math" panose="02040503050406030204" pitchFamily="18" charset="0"/>
                                          <a:cs typeface="Times New Roman" panose="02020603050405020304" pitchFamily="18" charset="0"/>
                                        </a:rPr>
                                        <m:t>−</m:t>
                                      </m:r>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𝜖</m:t>
                                      </m:r>
                                    </m:e>
                                  </m:d>
                                </m:e>
                                <m:sub>
                                  <m:r>
                                    <a:rPr kumimoji="1" lang="en-US" altLang="zh-CN" b="0" i="1" smtClean="0">
                                      <a:latin typeface="Cambria Math" panose="02040503050406030204" pitchFamily="18" charset="0"/>
                                      <a:cs typeface="Times New Roman" panose="02020603050405020304" pitchFamily="18" charset="0"/>
                                    </a:rPr>
                                    <m:t>+</m:t>
                                  </m:r>
                                </m:sub>
                              </m:sSub>
                            </m:e>
                          </m:d>
                          <m:r>
                            <a:rPr kumimoji="1" lang="en-US" altLang="zh-CN" i="1" smtClean="0">
                              <a:latin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cs typeface="Times New Roman" panose="02020603050405020304" pitchFamily="18" charset="0"/>
                                </a:rPr>
                              </m:ctrlPr>
                            </m:dPr>
                            <m:e>
                              <m:r>
                                <a:rPr kumimoji="1" lang="en-US" altLang="zh-CN" b="0" i="1" smtClean="0">
                                  <a:latin typeface="Cambria Math" panose="02040503050406030204" pitchFamily="18" charset="0"/>
                                  <a:cs typeface="Times New Roman" panose="02020603050405020304" pitchFamily="18" charset="0"/>
                                </a:rPr>
                                <m:t>3</m:t>
                              </m:r>
                            </m:e>
                          </m:d>
                        </m:e>
                      </m:eqArr>
                    </m:oMath>
                  </m:oMathPara>
                </a14:m>
                <a:endParaRPr kumimoji="1" lang="en-US" altLang="zh-CN" b="0"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5F26E776-85BD-7E1E-5327-756BD65D302C}"/>
                  </a:ext>
                </a:extLst>
              </p:cNvPr>
              <p:cNvSpPr txBox="1">
                <a:spLocks noRot="1" noChangeAspect="1" noMove="1" noResize="1" noEditPoints="1" noAdjustHandles="1" noChangeArrowheads="1" noChangeShapeType="1" noTextEdit="1"/>
              </p:cNvSpPr>
              <p:nvPr/>
            </p:nvSpPr>
            <p:spPr>
              <a:xfrm>
                <a:off x="153313" y="4451331"/>
                <a:ext cx="6492421" cy="2174826"/>
              </a:xfrm>
              <a:prstGeom prst="rect">
                <a:avLst/>
              </a:prstGeom>
              <a:blipFill>
                <a:blip r:embed="rId9"/>
                <a:stretch>
                  <a:fillRect l="-781" t="-1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2C393B4-4FD3-1A16-E388-FF9D10A3E2D4}"/>
                  </a:ext>
                </a:extLst>
              </p:cNvPr>
              <p:cNvSpPr txBox="1"/>
              <p:nvPr/>
            </p:nvSpPr>
            <p:spPr>
              <a:xfrm>
                <a:off x="7344695" y="4670071"/>
                <a:ext cx="3313471" cy="1200329"/>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Note:</a:t>
                </a:r>
              </a:p>
              <a:p>
                <a:r>
                  <a:rPr kumimoji="1" lang="en-US" altLang="zh-CN" dirty="0">
                    <a:latin typeface="Times New Roman" panose="02020603050405020304" pitchFamily="18" charset="0"/>
                    <a:cs typeface="Times New Roman" panose="02020603050405020304" pitchFamily="18" charset="0"/>
                  </a:rPr>
                  <a:t>Hinge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loss:</a:t>
                </a:r>
                <a:r>
                  <a:rPr kumimoji="1"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kumimoji="1" lang="en-US" altLang="zh-CN" i="1">
                            <a:latin typeface="Cambria Math" panose="02040503050406030204" pitchFamily="18" charset="0"/>
                            <a:cs typeface="Times New Roman" panose="02020603050405020304" pitchFamily="18" charset="0"/>
                          </a:rPr>
                        </m:ctrlPr>
                      </m:sSubPr>
                      <m:e>
                        <m:d>
                          <m:dPr>
                            <m:ctrlPr>
                              <a:rPr kumimoji="1" lang="en-US" altLang="zh-CN" i="1">
                                <a:latin typeface="Cambria Math" panose="02040503050406030204" pitchFamily="18" charset="0"/>
                                <a:cs typeface="Times New Roman" panose="02020603050405020304" pitchFamily="18" charset="0"/>
                              </a:rPr>
                            </m:ctrlPr>
                          </m:dPr>
                          <m:e>
                            <m:r>
                              <a:rPr kumimoji="1"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e>
                        </m:d>
                      </m:e>
                      <m:sub>
                        <m:r>
                          <a:rPr kumimoji="1" lang="en-US" altLang="zh-CN" i="1">
                            <a:latin typeface="Cambria Math" panose="02040503050406030204" pitchFamily="18" charset="0"/>
                            <a:cs typeface="Times New Roman" panose="02020603050405020304" pitchFamily="18" charset="0"/>
                          </a:rPr>
                          <m:t>+</m:t>
                        </m:r>
                      </m:sub>
                    </m:sSub>
                  </m:oMath>
                </a14:m>
                <a:endParaRPr kumimoji="1" lang="en-US" altLang="zh-CN" dirty="0">
                  <a:latin typeface="Times New Roman" panose="02020603050405020304" pitchFamily="18" charset="0"/>
                  <a:cs typeface="Times New Roman" panose="02020603050405020304" pitchFamily="18" charset="0"/>
                </a:endParaRPr>
              </a:p>
              <a:p>
                <a14:m>
                  <m:oMath xmlns:m="http://schemas.openxmlformats.org/officeDocument/2006/math">
                    <m:r>
                      <a:rPr kumimoji="1" lang="en-US" altLang="zh-CN" i="1">
                        <a:latin typeface="Cambria Math" panose="02040503050406030204" pitchFamily="18" charset="0"/>
                        <a:ea typeface="Cambria Math" panose="02040503050406030204" pitchFamily="18" charset="0"/>
                        <a:cs typeface="Times New Roman" panose="02020603050405020304" pitchFamily="18" charset="0"/>
                      </a:rPr>
                      <m:t>𝜖</m:t>
                    </m:r>
                  </m:oMath>
                </a14:m>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﻿a small constant</a:t>
                </a:r>
                <a:endParaRPr kumimoji="1" lang="en-US" altLang="zh-C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kumimoji="1" lang="en-US" altLang="zh-CN" i="1">
                            <a:latin typeface="Cambria Math" panose="02040503050406030204" pitchFamily="18" charset="0"/>
                            <a:cs typeface="Times New Roman" panose="02020603050405020304" pitchFamily="18" charset="0"/>
                          </a:rPr>
                        </m:ctrlPr>
                      </m:sSubPr>
                      <m:e>
                        <m:r>
                          <a:rPr kumimoji="1" lang="en-US" altLang="zh-CN" i="1">
                            <a:latin typeface="Cambria Math" panose="02040503050406030204" pitchFamily="18" charset="0"/>
                            <a:cs typeface="Times New Roman" panose="02020603050405020304" pitchFamily="18" charset="0"/>
                          </a:rPr>
                          <m:t>𝐶</m:t>
                        </m:r>
                      </m:e>
                      <m:sub>
                        <m:r>
                          <a:rPr kumimoji="1" lang="en-US" altLang="zh-CN" i="1">
                            <a:latin typeface="Cambria Math" panose="02040503050406030204" pitchFamily="18" charset="0"/>
                            <a:cs typeface="Times New Roman" panose="02020603050405020304" pitchFamily="18" charset="0"/>
                          </a:rPr>
                          <m:t>1</m:t>
                        </m:r>
                      </m:sub>
                    </m:sSub>
                  </m:oMath>
                </a14:m>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﻿hyper parameter</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62C393B4-4FD3-1A16-E388-FF9D10A3E2D4}"/>
                  </a:ext>
                </a:extLst>
              </p:cNvPr>
              <p:cNvSpPr txBox="1">
                <a:spLocks noRot="1" noChangeAspect="1" noMove="1" noResize="1" noEditPoints="1" noAdjustHandles="1" noChangeArrowheads="1" noChangeShapeType="1" noTextEdit="1"/>
              </p:cNvSpPr>
              <p:nvPr/>
            </p:nvSpPr>
            <p:spPr>
              <a:xfrm>
                <a:off x="7344695" y="4670071"/>
                <a:ext cx="3313471" cy="1200329"/>
              </a:xfrm>
              <a:prstGeom prst="rect">
                <a:avLst/>
              </a:prstGeom>
              <a:blipFill>
                <a:blip r:embed="rId10"/>
                <a:stretch>
                  <a:fillRect l="-1527" t="-2083" b="-72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9074393"/>
      </p:ext>
    </p:extLst>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2485</TotalTime>
  <Words>5013</Words>
  <Application>Microsoft Macintosh PowerPoint</Application>
  <PresentationFormat>宽屏</PresentationFormat>
  <Paragraphs>396</Paragraphs>
  <Slides>52</Slides>
  <Notes>51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52</vt:i4>
      </vt:variant>
    </vt:vector>
  </HeadingPairs>
  <TitlesOfParts>
    <vt:vector size="65" baseType="lpstr">
      <vt:lpstr>-apple-system</vt:lpstr>
      <vt:lpstr>等线</vt:lpstr>
      <vt:lpstr>KaiTi</vt:lpstr>
      <vt:lpstr>宋体</vt:lpstr>
      <vt:lpstr>微软雅黑</vt:lpstr>
      <vt:lpstr>微软雅黑</vt:lpstr>
      <vt:lpstr>NimbusRomNo9L-Regu</vt:lpstr>
      <vt:lpstr>Arial</vt:lpstr>
      <vt:lpstr>Calibri</vt:lpstr>
      <vt:lpstr>Cambria Math</vt:lpstr>
      <vt:lpstr>Times New Roman</vt:lpstr>
      <vt:lpstr>Wingdings</vt:lpstr>
      <vt:lpstr>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Chen Ruoyu</cp:lastModifiedBy>
  <cp:revision>575</cp:revision>
  <dcterms:created xsi:type="dcterms:W3CDTF">2021-11-25T01:37:11Z</dcterms:created>
  <dcterms:modified xsi:type="dcterms:W3CDTF">2022-06-27T17:25:44Z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2052-3.9.0.6159</vt:lpwstr>
  </property>
</Properties>
</file>